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3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4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5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790" r:id="rId6"/>
    <p:sldMasterId id="2147483883" r:id="rId7"/>
    <p:sldMasterId id="2147483910" r:id="rId8"/>
    <p:sldMasterId id="2147484070" r:id="rId9"/>
    <p:sldMasterId id="2147484097" r:id="rId10"/>
  </p:sldMasterIdLst>
  <p:notesMasterIdLst>
    <p:notesMasterId r:id="rId33"/>
  </p:notesMasterIdLst>
  <p:sldIdLst>
    <p:sldId id="5804" r:id="rId11"/>
    <p:sldId id="1944" r:id="rId12"/>
    <p:sldId id="2086" r:id="rId13"/>
    <p:sldId id="5792" r:id="rId14"/>
    <p:sldId id="1945" r:id="rId15"/>
    <p:sldId id="2087" r:id="rId16"/>
    <p:sldId id="5796" r:id="rId17"/>
    <p:sldId id="5794" r:id="rId18"/>
    <p:sldId id="5795" r:id="rId19"/>
    <p:sldId id="9655" r:id="rId20"/>
    <p:sldId id="5801" r:id="rId21"/>
    <p:sldId id="5788" r:id="rId22"/>
    <p:sldId id="2081" r:id="rId23"/>
    <p:sldId id="262" r:id="rId24"/>
    <p:sldId id="1949" r:id="rId25"/>
    <p:sldId id="2065" r:id="rId26"/>
    <p:sldId id="295" r:id="rId27"/>
    <p:sldId id="5793" r:id="rId28"/>
    <p:sldId id="5763" r:id="rId29"/>
    <p:sldId id="5803" r:id="rId30"/>
    <p:sldId id="5768" r:id="rId31"/>
    <p:sldId id="2077" r:id="rId32"/>
  </p:sldIdLst>
  <p:sldSz cx="9144000" cy="5143500" type="screen16x9"/>
  <p:notesSz cx="6858000" cy="9144000"/>
  <p:custDataLst>
    <p:tags r:id="rId3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CAA0587B-735D-E423-91A5-7D19F51DC017}" name="Kristine Pino" initials="KP" userId="S::Kristine.Pino@sunlife.com::7bfe616f-fbc0-4e71-8a3c-9a7facf6aa6e" providerId="AD"/>
  <p188:author id="{C07D0981-9573-5AEC-CB66-A18F9425FD77}" name="Lisa Plater" initials="LP" userId="S::lisa.plater@sunlife.com::3108f9e6-46bb-406e-962f-36880693622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8DD"/>
    <a:srgbClr val="00475F"/>
    <a:srgbClr val="38758E"/>
    <a:srgbClr val="004F73"/>
    <a:srgbClr val="D9541A"/>
    <a:srgbClr val="003846"/>
    <a:srgbClr val="FFFFFF"/>
    <a:srgbClr val="6ED2DF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4D849E-7BD6-4B44-A08D-4C91586C5C08}" v="1" dt="2026-03-09T13:39:35.7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55" autoAdjust="0"/>
    <p:restoredTop sz="92023" autoAdjust="0"/>
  </p:normalViewPr>
  <p:slideViewPr>
    <p:cSldViewPr snapToGrid="0">
      <p:cViewPr varScale="1">
        <p:scale>
          <a:sx n="77" d="100"/>
          <a:sy n="77" d="100"/>
        </p:scale>
        <p:origin x="84" y="56"/>
      </p:cViewPr>
      <p:guideLst/>
    </p:cSldViewPr>
  </p:slideViewPr>
  <p:outlineViewPr>
    <p:cViewPr>
      <p:scale>
        <a:sx n="33" d="100"/>
        <a:sy n="33" d="100"/>
      </p:scale>
      <p:origin x="0" y="-160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tags" Target="tags/tag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Plater" userId="3108f9e6-46bb-406e-962f-36880693622a" providerId="ADAL" clId="{4915C16F-F2BC-4F71-80F8-29E3A040A9FB}"/>
    <pc:docChg chg="addSld delSld modSld delMainMaster">
      <pc:chgData name="Lisa Plater" userId="3108f9e6-46bb-406e-962f-36880693622a" providerId="ADAL" clId="{4915C16F-F2BC-4F71-80F8-29E3A040A9FB}" dt="2026-03-09T14:00:39.925" v="60" actId="962"/>
      <pc:docMkLst>
        <pc:docMk/>
      </pc:docMkLst>
      <pc:sldChg chg="modSp mod">
        <pc:chgData name="Lisa Plater" userId="3108f9e6-46bb-406e-962f-36880693622a" providerId="ADAL" clId="{4915C16F-F2BC-4F71-80F8-29E3A040A9FB}" dt="2026-03-09T13:48:18.599" v="4" actId="14100"/>
        <pc:sldMkLst>
          <pc:docMk/>
          <pc:sldMk cId="550229333" sldId="2081"/>
        </pc:sldMkLst>
        <pc:picChg chg="mod">
          <ac:chgData name="Lisa Plater" userId="3108f9e6-46bb-406e-962f-36880693622a" providerId="ADAL" clId="{4915C16F-F2BC-4F71-80F8-29E3A040A9FB}" dt="2026-03-09T13:48:18.599" v="4" actId="14100"/>
          <ac:picMkLst>
            <pc:docMk/>
            <pc:sldMk cId="550229333" sldId="2081"/>
            <ac:picMk id="10" creationId="{0437F7F8-4015-D816-490E-6B25845B42A6}"/>
          </ac:picMkLst>
        </pc:picChg>
      </pc:sldChg>
      <pc:sldChg chg="del">
        <pc:chgData name="Lisa Plater" userId="3108f9e6-46bb-406e-962f-36880693622a" providerId="ADAL" clId="{4915C16F-F2BC-4F71-80F8-29E3A040A9FB}" dt="2026-03-09T13:44:54.011" v="3" actId="47"/>
        <pc:sldMkLst>
          <pc:docMk/>
          <pc:sldMk cId="3869246512" sldId="5799"/>
        </pc:sldMkLst>
      </pc:sldChg>
      <pc:sldChg chg="del">
        <pc:chgData name="Lisa Plater" userId="3108f9e6-46bb-406e-962f-36880693622a" providerId="ADAL" clId="{4915C16F-F2BC-4F71-80F8-29E3A040A9FB}" dt="2026-03-09T13:39:39.490" v="1" actId="47"/>
        <pc:sldMkLst>
          <pc:docMk/>
          <pc:sldMk cId="2616636242" sldId="5800"/>
        </pc:sldMkLst>
      </pc:sldChg>
      <pc:sldChg chg="modSp mod">
        <pc:chgData name="Lisa Plater" userId="3108f9e6-46bb-406e-962f-36880693622a" providerId="ADAL" clId="{4915C16F-F2BC-4F71-80F8-29E3A040A9FB}" dt="2026-03-09T13:53:03.528" v="5" actId="166"/>
        <pc:sldMkLst>
          <pc:docMk/>
          <pc:sldMk cId="1399544554" sldId="5801"/>
        </pc:sldMkLst>
        <pc:spChg chg="ord">
          <ac:chgData name="Lisa Plater" userId="3108f9e6-46bb-406e-962f-36880693622a" providerId="ADAL" clId="{4915C16F-F2BC-4F71-80F8-29E3A040A9FB}" dt="2026-03-09T13:53:03.528" v="5" actId="166"/>
          <ac:spMkLst>
            <pc:docMk/>
            <pc:sldMk cId="1399544554" sldId="5801"/>
            <ac:spMk id="2" creationId="{D39078B3-DC3D-F70F-564E-D9117680E489}"/>
          </ac:spMkLst>
        </pc:spChg>
      </pc:sldChg>
      <pc:sldChg chg="addSp modSp add mod modNotesTx">
        <pc:chgData name="Lisa Plater" userId="3108f9e6-46bb-406e-962f-36880693622a" providerId="ADAL" clId="{4915C16F-F2BC-4F71-80F8-29E3A040A9FB}" dt="2026-03-09T14:00:39.925" v="60" actId="962"/>
        <pc:sldMkLst>
          <pc:docMk/>
          <pc:sldMk cId="944298975" sldId="9655"/>
        </pc:sldMkLst>
        <pc:spChg chg="ord">
          <ac:chgData name="Lisa Plater" userId="3108f9e6-46bb-406e-962f-36880693622a" providerId="ADAL" clId="{4915C16F-F2BC-4F71-80F8-29E3A040A9FB}" dt="2026-03-09T13:58:15.012" v="52" actId="13244"/>
          <ac:spMkLst>
            <pc:docMk/>
            <pc:sldMk cId="944298975" sldId="9655"/>
            <ac:spMk id="2" creationId="{1E778438-DFD1-E7A8-6A09-3C8852217934}"/>
          </ac:spMkLst>
        </pc:spChg>
        <pc:spChg chg="add mod ord">
          <ac:chgData name="Lisa Plater" userId="3108f9e6-46bb-406e-962f-36880693622a" providerId="ADAL" clId="{4915C16F-F2BC-4F71-80F8-29E3A040A9FB}" dt="2026-03-09T13:57:38.484" v="48" actId="13244"/>
          <ac:spMkLst>
            <pc:docMk/>
            <pc:sldMk cId="944298975" sldId="9655"/>
            <ac:spMk id="3" creationId="{F72CDEB5-84FA-F9B5-55F1-E93A8ADDBF33}"/>
          </ac:spMkLst>
        </pc:spChg>
        <pc:spChg chg="ord">
          <ac:chgData name="Lisa Plater" userId="3108f9e6-46bb-406e-962f-36880693622a" providerId="ADAL" clId="{4915C16F-F2BC-4F71-80F8-29E3A040A9FB}" dt="2026-03-09T13:58:04" v="51" actId="13244"/>
          <ac:spMkLst>
            <pc:docMk/>
            <pc:sldMk cId="944298975" sldId="9655"/>
            <ac:spMk id="10" creationId="{4C5E3C97-935B-7DDD-754B-2527E7FCA4CB}"/>
          </ac:spMkLst>
        </pc:spChg>
        <pc:spChg chg="ord">
          <ac:chgData name="Lisa Plater" userId="3108f9e6-46bb-406e-962f-36880693622a" providerId="ADAL" clId="{4915C16F-F2BC-4F71-80F8-29E3A040A9FB}" dt="2026-03-09T13:59:00.597" v="58" actId="13244"/>
          <ac:spMkLst>
            <pc:docMk/>
            <pc:sldMk cId="944298975" sldId="9655"/>
            <ac:spMk id="11" creationId="{D9A023BD-80B5-10FD-AFAD-2A75C737830E}"/>
          </ac:spMkLst>
        </pc:spChg>
        <pc:spChg chg="ord">
          <ac:chgData name="Lisa Plater" userId="3108f9e6-46bb-406e-962f-36880693622a" providerId="ADAL" clId="{4915C16F-F2BC-4F71-80F8-29E3A040A9FB}" dt="2026-03-09T13:58:44.857" v="57" actId="13244"/>
          <ac:spMkLst>
            <pc:docMk/>
            <pc:sldMk cId="944298975" sldId="9655"/>
            <ac:spMk id="14" creationId="{07B9E727-E1D1-6959-0451-75A82079E120}"/>
          </ac:spMkLst>
        </pc:spChg>
        <pc:spChg chg="ord">
          <ac:chgData name="Lisa Plater" userId="3108f9e6-46bb-406e-962f-36880693622a" providerId="ADAL" clId="{4915C16F-F2BC-4F71-80F8-29E3A040A9FB}" dt="2026-03-09T13:57:44.953" v="49" actId="13244"/>
          <ac:spMkLst>
            <pc:docMk/>
            <pc:sldMk cId="944298975" sldId="9655"/>
            <ac:spMk id="16" creationId="{D72CC75B-EBF3-3817-64ED-4AF622BCAB14}"/>
          </ac:spMkLst>
        </pc:spChg>
        <pc:spChg chg="ord">
          <ac:chgData name="Lisa Plater" userId="3108f9e6-46bb-406e-962f-36880693622a" providerId="ADAL" clId="{4915C16F-F2BC-4F71-80F8-29E3A040A9FB}" dt="2026-03-09T13:58:35.694" v="55" actId="13244"/>
          <ac:spMkLst>
            <pc:docMk/>
            <pc:sldMk cId="944298975" sldId="9655"/>
            <ac:spMk id="18" creationId="{ABCF3029-2D22-71B0-82C4-12155F8FF2B9}"/>
          </ac:spMkLst>
        </pc:spChg>
        <pc:spChg chg="ord">
          <ac:chgData name="Lisa Plater" userId="3108f9e6-46bb-406e-962f-36880693622a" providerId="ADAL" clId="{4915C16F-F2BC-4F71-80F8-29E3A040A9FB}" dt="2026-03-09T13:57:48.402" v="50" actId="13244"/>
          <ac:spMkLst>
            <pc:docMk/>
            <pc:sldMk cId="944298975" sldId="9655"/>
            <ac:spMk id="19" creationId="{F748C524-B7E7-8531-7FDE-7DFB5817979B}"/>
          </ac:spMkLst>
        </pc:spChg>
        <pc:spChg chg="ord">
          <ac:chgData name="Lisa Plater" userId="3108f9e6-46bb-406e-962f-36880693622a" providerId="ADAL" clId="{4915C16F-F2BC-4F71-80F8-29E3A040A9FB}" dt="2026-03-09T13:58:27.407" v="54" actId="13244"/>
          <ac:spMkLst>
            <pc:docMk/>
            <pc:sldMk cId="944298975" sldId="9655"/>
            <ac:spMk id="42" creationId="{D972BB89-2D29-87A7-BE5C-9B70336EC06E}"/>
          </ac:spMkLst>
        </pc:spChg>
        <pc:spChg chg="ord">
          <ac:chgData name="Lisa Plater" userId="3108f9e6-46bb-406e-962f-36880693622a" providerId="ADAL" clId="{4915C16F-F2BC-4F71-80F8-29E3A040A9FB}" dt="2026-03-09T13:58:20.221" v="53" actId="13244"/>
          <ac:spMkLst>
            <pc:docMk/>
            <pc:sldMk cId="944298975" sldId="9655"/>
            <ac:spMk id="43" creationId="{53D69F02-216E-B67E-49A5-0A5B0C4AF0EA}"/>
          </ac:spMkLst>
        </pc:spChg>
        <pc:spChg chg="ord">
          <ac:chgData name="Lisa Plater" userId="3108f9e6-46bb-406e-962f-36880693622a" providerId="ADAL" clId="{4915C16F-F2BC-4F71-80F8-29E3A040A9FB}" dt="2026-03-09T13:58:41.343" v="56" actId="13244"/>
          <ac:spMkLst>
            <pc:docMk/>
            <pc:sldMk cId="944298975" sldId="9655"/>
            <ac:spMk id="44" creationId="{DDA6D73F-5401-BEF5-763C-1877544DB65A}"/>
          </ac:spMkLst>
        </pc:spChg>
        <pc:spChg chg="mod ord">
          <ac:chgData name="Lisa Plater" userId="3108f9e6-46bb-406e-962f-36880693622a" providerId="ADAL" clId="{4915C16F-F2BC-4F71-80F8-29E3A040A9FB}" dt="2026-03-09T14:00:39.925" v="60" actId="962"/>
          <ac:spMkLst>
            <pc:docMk/>
            <pc:sldMk cId="944298975" sldId="9655"/>
            <ac:spMk id="49" creationId="{C8AD16CF-A436-C1CF-6832-9A2C8A178C09}"/>
          </ac:spMkLst>
        </pc:spChg>
        <pc:grpChg chg="mod">
          <ac:chgData name="Lisa Plater" userId="3108f9e6-46bb-406e-962f-36880693622a" providerId="ADAL" clId="{4915C16F-F2BC-4F71-80F8-29E3A040A9FB}" dt="2026-03-09T13:56:40.706" v="6" actId="962"/>
          <ac:grpSpMkLst>
            <pc:docMk/>
            <pc:sldMk cId="944298975" sldId="9655"/>
            <ac:grpSpMk id="20" creationId="{FD80ED19-1F01-9480-56B8-BF502A51B96B}"/>
          </ac:grpSpMkLst>
        </pc:grpChg>
        <pc:grpChg chg="mod">
          <ac:chgData name="Lisa Plater" userId="3108f9e6-46bb-406e-962f-36880693622a" providerId="ADAL" clId="{4915C16F-F2BC-4F71-80F8-29E3A040A9FB}" dt="2026-03-09T13:56:42.975" v="7" actId="962"/>
          <ac:grpSpMkLst>
            <pc:docMk/>
            <pc:sldMk cId="944298975" sldId="9655"/>
            <ac:grpSpMk id="27" creationId="{17B34CB4-F50A-FEDA-FA91-6D8811D4737F}"/>
          </ac:grpSpMkLst>
        </pc:grpChg>
        <pc:grpChg chg="mod">
          <ac:chgData name="Lisa Plater" userId="3108f9e6-46bb-406e-962f-36880693622a" providerId="ADAL" clId="{4915C16F-F2BC-4F71-80F8-29E3A040A9FB}" dt="2026-03-09T13:56:43.862" v="8" actId="962"/>
          <ac:grpSpMkLst>
            <pc:docMk/>
            <pc:sldMk cId="944298975" sldId="9655"/>
            <ac:grpSpMk id="33" creationId="{6379CD1D-9CB4-CC93-259A-BC5B719EF0E8}"/>
          </ac:grpSpMkLst>
        </pc:grpChg>
      </pc:sldChg>
      <pc:sldMasterChg chg="del delSldLayout">
        <pc:chgData name="Lisa Plater" userId="3108f9e6-46bb-406e-962f-36880693622a" providerId="ADAL" clId="{4915C16F-F2BC-4F71-80F8-29E3A040A9FB}" dt="2026-03-09T13:44:54.011" v="3" actId="47"/>
        <pc:sldMasterMkLst>
          <pc:docMk/>
          <pc:sldMasterMk cId="2619128173" sldId="2147483983"/>
        </pc:sldMasterMkLst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973602119" sldId="2147483984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998721909" sldId="2147483985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884583527" sldId="2147483986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3815528165" sldId="2147483987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4019488364" sldId="2147483988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1163701893" sldId="2147483989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3215724662" sldId="2147483990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904071446" sldId="2147483991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70208327" sldId="2147483992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3469422228" sldId="2147483993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841833404" sldId="2147483994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2691592084" sldId="2147483995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3854066096" sldId="2147483996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472459867" sldId="2147483997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379540282" sldId="2147483998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2559878562" sldId="2147483999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4085825389" sldId="2147484000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1241806123" sldId="2147484001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198040496" sldId="2147484002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2369860404" sldId="2147484003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3018291664" sldId="2147484004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177604268" sldId="2147484005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1623116638" sldId="2147484006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2804758184" sldId="2147484007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3952414742" sldId="2147484008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3916301593" sldId="2147484009"/>
          </pc:sldLayoutMkLst>
        </pc:sldLayoutChg>
        <pc:sldLayoutChg chg="del">
          <pc:chgData name="Lisa Plater" userId="3108f9e6-46bb-406e-962f-36880693622a" providerId="ADAL" clId="{4915C16F-F2BC-4F71-80F8-29E3A040A9FB}" dt="2026-03-09T13:44:54.011" v="3" actId="47"/>
          <pc:sldLayoutMkLst>
            <pc:docMk/>
            <pc:sldMasterMk cId="2619128173" sldId="2147483983"/>
            <pc:sldLayoutMk cId="869549890" sldId="2147484010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2229-4AD8-987C-C608C524663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229-4AD8-987C-C608C524663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2229-4AD8-987C-C608C524663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29-4AD8-987C-C608C524663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229-4AD8-987C-C608C5246635}"/>
              </c:ext>
            </c:extLst>
          </c:dPt>
          <c:cat>
            <c:strRef>
              <c:f>Sheet1!$A$2:$A$3</c:f>
              <c:strCache>
                <c:ptCount val="2"/>
                <c:pt idx="0">
                  <c:v>20 years 
from now</c:v>
                </c:pt>
                <c:pt idx="1">
                  <c:v>Today</c:v>
                </c:pt>
              </c:strCache>
            </c:strRef>
          </c:cat>
          <c:val>
            <c:numRef>
              <c:f>Sheet1!$B$2:$B$3</c:f>
              <c:numCache>
                <c:formatCode>"$"#,##0_);[Red]\("$"#,##0\)</c:formatCode>
                <c:ptCount val="2"/>
                <c:pt idx="0">
                  <c:v>55000</c:v>
                </c:pt>
                <c:pt idx="1">
                  <c:v>35000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229-4AD8-987C-C608C52466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axId val="958765344"/>
        <c:axId val="958767312"/>
      </c:barChart>
      <c:catAx>
        <c:axId val="958765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003846"/>
                </a:solidFill>
                <a:latin typeface="Sun Life New Text" pitchFamily="2" charset="0"/>
                <a:ea typeface="+mn-ea"/>
                <a:cs typeface="+mn-cs"/>
              </a:defRPr>
            </a:pPr>
            <a:endParaRPr lang="en-US"/>
          </a:p>
        </c:txPr>
        <c:crossAx val="958767312"/>
        <c:crosses val="autoZero"/>
        <c:auto val="1"/>
        <c:lblAlgn val="ctr"/>
        <c:lblOffset val="100"/>
        <c:noMultiLvlLbl val="0"/>
      </c:catAx>
      <c:valAx>
        <c:axId val="958767312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&quot;$&quot;#,##0_);[Red]\(&quot;$&quot;#,##0\)" sourceLinked="1"/>
        <c:majorTickMark val="none"/>
        <c:minorTickMark val="none"/>
        <c:tickLblPos val="nextTo"/>
        <c:crossAx val="958765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95833333333333"/>
          <c:y val="4.8171751968503936E-2"/>
          <c:w val="0.87312500000000004"/>
          <c:h val="0.769417076771653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QPP</c:v>
                </c:pt>
              </c:strCache>
            </c:strRef>
          </c:tx>
          <c:spPr>
            <a:solidFill>
              <a:srgbClr val="FEF8DD"/>
            </a:solidFill>
            <a:ln w="12700">
              <a:solidFill>
                <a:schemeClr val="lt1">
                  <a:hueOff val="0"/>
                  <a:satOff val="0"/>
                  <a:lumOff val="0"/>
                </a:scheme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EF8DD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FD5-4223-883F-FF6FB4D85405}"/>
              </c:ext>
            </c:extLst>
          </c:dPt>
          <c:dPt>
            <c:idx val="1"/>
            <c:invertIfNegative val="0"/>
            <c:bubble3D val="0"/>
            <c:spPr>
              <a:solidFill>
                <a:srgbClr val="FEF8DD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9FD5-4223-883F-FF6FB4D85405}"/>
              </c:ext>
            </c:extLst>
          </c:dPt>
          <c:dPt>
            <c:idx val="2"/>
            <c:invertIfNegative val="0"/>
            <c:bubble3D val="0"/>
            <c:spPr>
              <a:solidFill>
                <a:srgbClr val="FEF8DD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FD5-4223-883F-FF6FB4D85405}"/>
              </c:ext>
            </c:extLst>
          </c:dPt>
          <c:dPt>
            <c:idx val="3"/>
            <c:invertIfNegative val="0"/>
            <c:bubble3D val="0"/>
            <c:spPr>
              <a:solidFill>
                <a:srgbClr val="FEF8DD"/>
              </a:solidFill>
              <a:ln w="127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FD5-4223-883F-FF6FB4D85405}"/>
              </c:ext>
            </c:extLst>
          </c:dPt>
          <c:cat>
            <c:numRef>
              <c:f>Sheet1!$A$2:$A$6</c:f>
              <c:numCache>
                <c:formatCode>General</c:formatCode>
                <c:ptCount val="4"/>
                <c:pt idx="0">
                  <c:v>60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</c:numCache>
              <c:extLst/>
            </c:numRef>
          </c:cat>
          <c:val>
            <c:numRef>
              <c:f>Sheet1!$B$2:$B$6</c:f>
              <c:numCache>
                <c:formatCode>0%</c:formatCode>
                <c:ptCount val="4"/>
                <c:pt idx="0">
                  <c:v>0.64</c:v>
                </c:pt>
                <c:pt idx="1">
                  <c:v>1</c:v>
                </c:pt>
                <c:pt idx="2">
                  <c:v>1.42</c:v>
                </c:pt>
                <c:pt idx="3">
                  <c:v>1.5880000000000001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0-2067-41FA-AA94-8E10ACBB8E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CPP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4"/>
                <c:pt idx="0">
                  <c:v>60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</c:numCache>
              <c:extLst/>
            </c:numRef>
          </c:cat>
          <c:val>
            <c:numRef>
              <c:f>Sheet1!$C$2:$C$6</c:f>
              <c:numCache>
                <c:formatCode>0%</c:formatCode>
                <c:ptCount val="4"/>
                <c:pt idx="0">
                  <c:v>0.64</c:v>
                </c:pt>
                <c:pt idx="1">
                  <c:v>1</c:v>
                </c:pt>
                <c:pt idx="2">
                  <c:v>1.42</c:v>
                </c:pt>
                <c:pt idx="3" formatCode="0.00%">
                  <c:v>1.42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1-2067-41FA-AA94-8E10ACBB8EC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OAS</c:v>
                </c:pt>
              </c:strCache>
            </c:strRef>
          </c:tx>
          <c:spPr>
            <a:solidFill>
              <a:schemeClr val="accent4"/>
            </a:solidFill>
            <a:ln>
              <a:solidFill>
                <a:schemeClr val="tx1"/>
              </a:solidFill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4"/>
                <c:pt idx="0">
                  <c:v>60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</c:numCache>
              <c:extLst/>
            </c:numRef>
          </c:cat>
          <c:val>
            <c:numRef>
              <c:f>Sheet1!$D$2:$D$6</c:f>
              <c:numCache>
                <c:formatCode>0%</c:formatCode>
                <c:ptCount val="4"/>
                <c:pt idx="1">
                  <c:v>1</c:v>
                </c:pt>
                <c:pt idx="2">
                  <c:v>1.36</c:v>
                </c:pt>
                <c:pt idx="3">
                  <c:v>1.36</c:v>
                </c:pt>
              </c:numCache>
              <c:extLst/>
            </c:numRef>
          </c:val>
          <c:extLst>
            <c:ext xmlns:c16="http://schemas.microsoft.com/office/drawing/2014/chart" uri="{C3380CC4-5D6E-409C-BE32-E72D297353CC}">
              <c16:uniqueId val="{00000002-2067-41FA-AA94-8E10ACBB8E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197401040"/>
        <c:axId val="1197407880"/>
      </c:barChart>
      <c:catAx>
        <c:axId val="11974010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7407880"/>
        <c:crosses val="autoZero"/>
        <c:auto val="1"/>
        <c:lblAlgn val="ctr"/>
        <c:lblOffset val="100"/>
        <c:noMultiLvlLbl val="0"/>
      </c:catAx>
      <c:valAx>
        <c:axId val="1197407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97401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200025" cmpd="sng">
      <a:solidFill>
        <a:schemeClr val="lt1">
          <a:hueOff val="0"/>
          <a:satOff val="0"/>
          <a:lumOff val="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651288250287176E-2"/>
          <c:y val="0.16025671475363384"/>
          <c:w val="0.95269742349942566"/>
          <c:h val="0.630597957866924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Monthly contribution to hit your goal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A6-496C-8D70-20942B87D9C1}"/>
                </c:ext>
              </c:extLst>
            </c:dLbl>
            <c:dLbl>
              <c:idx val="1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A6-496C-8D70-20942B87D9C1}"/>
                </c:ext>
              </c:extLst>
            </c:dLbl>
            <c:dLbl>
              <c:idx val="2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FA6-496C-8D70-20942B87D9C1}"/>
                </c:ext>
              </c:extLst>
            </c:dLbl>
            <c:dLbl>
              <c:idx val="3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FA6-496C-8D70-20942B87D9C1}"/>
                </c:ext>
              </c:extLst>
            </c:dLbl>
            <c:dLbl>
              <c:idx val="4"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3FA6-496C-8D70-20942B87D9C1}"/>
                </c:ext>
              </c:extLst>
            </c:dLbl>
            <c:numFmt formatCode="&quot;$&quot;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Sun Life New Text" pitchFamily="2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40</c:v>
                </c:pt>
                <c:pt idx="3">
                  <c:v>50</c:v>
                </c:pt>
                <c:pt idx="4">
                  <c:v>60</c:v>
                </c:pt>
              </c:numCache>
            </c:numRef>
          </c:cat>
          <c:val>
            <c:numRef>
              <c:f>Sheet1!$B$2:$B$6</c:f>
              <c:numCache>
                <c:formatCode>_-"$"* #,##0_-;\-"$"* #,##0_-;_-"$"* "-"??_-;_-@_-</c:formatCode>
                <c:ptCount val="5"/>
                <c:pt idx="0">
                  <c:v>196</c:v>
                </c:pt>
                <c:pt idx="1">
                  <c:v>372</c:v>
                </c:pt>
                <c:pt idx="2">
                  <c:v>750</c:v>
                </c:pt>
                <c:pt idx="3">
                  <c:v>1756</c:v>
                </c:pt>
                <c:pt idx="4">
                  <c:v>7213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FA6-496C-8D70-20942B87D9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737892648"/>
        <c:axId val="737913968"/>
      </c:barChart>
      <c:catAx>
        <c:axId val="737892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Sun Life New Text" pitchFamily="2" charset="0"/>
                    <a:ea typeface="+mn-ea"/>
                    <a:cs typeface="Arial" panose="020B0604020202020204" pitchFamily="34" charset="0"/>
                  </a:defRPr>
                </a:pPr>
                <a:r>
                  <a:rPr lang="en-CA">
                    <a:solidFill>
                      <a:schemeClr val="tx1"/>
                    </a:solidFill>
                  </a:rPr>
                  <a:t>Age you start saving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Sun Life New Text" pitchFamily="2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rgbClr val="85153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Sun Life New Text" pitchFamily="2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7913968"/>
        <c:crosses val="autoZero"/>
        <c:auto val="1"/>
        <c:lblAlgn val="ctr"/>
        <c:lblOffset val="100"/>
        <c:noMultiLvlLbl val="0"/>
      </c:catAx>
      <c:valAx>
        <c:axId val="737913968"/>
        <c:scaling>
          <c:orientation val="minMax"/>
        </c:scaling>
        <c:delete val="1"/>
        <c:axPos val="l"/>
        <c:numFmt formatCode="&quot;$&quot;#,##0.00" sourceLinked="0"/>
        <c:majorTickMark val="none"/>
        <c:minorTickMark val="none"/>
        <c:tickLblPos val="nextTo"/>
        <c:crossAx val="7378926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0.14789827566891173"/>
          <c:w val="0.66135180022142814"/>
          <c:h val="8.44749284752521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Sun Life New Text" pitchFamily="2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latin typeface="Sun Life New Text" pitchFamily="2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A725C4-2636-4761-ACEC-B2E7D1B4F678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4E97DE66-598B-4B03-8C03-FDCE9C36A15B}">
      <dgm:prSet phldrT="[Text]" custT="1"/>
      <dgm:spPr>
        <a:solidFill>
          <a:srgbClr val="FEF8DD"/>
        </a:solidFill>
      </dgm:spPr>
      <dgm:t>
        <a:bodyPr/>
        <a:lstStyle/>
        <a:p>
          <a:r>
            <a:rPr lang="en-CA" sz="1000" dirty="0">
              <a:solidFill>
                <a:schemeClr val="tx1"/>
              </a:solidFill>
              <a:latin typeface="Sun Life New Text" pitchFamily="2" charset="0"/>
            </a:rPr>
            <a:t>Current year’s RRSP limit</a:t>
          </a:r>
          <a:r>
            <a:rPr lang="en-CA" sz="1000" b="1" dirty="0">
              <a:solidFill>
                <a:schemeClr val="tx1"/>
              </a:solidFill>
              <a:latin typeface="Sun Life New Text" pitchFamily="2" charset="0"/>
            </a:rPr>
            <a:t> </a:t>
          </a:r>
          <a:endParaRPr lang="en-US" sz="1000" dirty="0">
            <a:solidFill>
              <a:schemeClr val="tx1"/>
            </a:solidFill>
            <a:latin typeface="Sun Life New Text" pitchFamily="2" charset="0"/>
          </a:endParaRPr>
        </a:p>
      </dgm:t>
    </dgm:pt>
    <dgm:pt modelId="{8683BCCB-5BB0-4ED2-8BE0-AA40AA0FBB80}" type="parTrans" cxnId="{EBAC5B70-511B-4C57-B287-84E9C502B6FF}">
      <dgm:prSet/>
      <dgm:spPr/>
      <dgm:t>
        <a:bodyPr/>
        <a:lstStyle/>
        <a:p>
          <a:endParaRPr lang="en-US"/>
        </a:p>
      </dgm:t>
    </dgm:pt>
    <dgm:pt modelId="{4C12C0F4-907E-4FC4-AE61-93AD7648B279}" type="sibTrans" cxnId="{EBAC5B70-511B-4C57-B287-84E9C502B6FF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0CFF312A-A4C4-451D-A61B-092B172C7B9D}">
      <dgm:prSet phldrT="[Text]" custT="1"/>
      <dgm:spPr>
        <a:solidFill>
          <a:srgbClr val="004F73"/>
        </a:solidFill>
      </dgm:spPr>
      <dgm:t>
        <a:bodyPr/>
        <a:lstStyle/>
        <a:p>
          <a:r>
            <a:rPr lang="en-US" sz="1000" dirty="0">
              <a:solidFill>
                <a:schemeClr val="bg2"/>
              </a:solidFill>
              <a:latin typeface="Sun Life New Text" pitchFamily="2" charset="0"/>
              <a:cs typeface="Arial" panose="020B0604020202020204" pitchFamily="34" charset="0"/>
            </a:rPr>
            <a:t>Previous year’s Pension Adjustment (PA) </a:t>
          </a:r>
          <a:endParaRPr lang="en-US" sz="1000" dirty="0">
            <a:solidFill>
              <a:schemeClr val="bg2"/>
            </a:solidFill>
            <a:latin typeface="Sun Life New Text" pitchFamily="2" charset="0"/>
          </a:endParaRPr>
        </a:p>
      </dgm:t>
    </dgm:pt>
    <dgm:pt modelId="{83EACF2D-5536-4CF8-B0FD-DB270C48610E}" type="parTrans" cxnId="{D44FD585-AC33-42F1-9FDC-D3DA4465C6C0}">
      <dgm:prSet/>
      <dgm:spPr/>
      <dgm:t>
        <a:bodyPr/>
        <a:lstStyle/>
        <a:p>
          <a:endParaRPr lang="en-US"/>
        </a:p>
      </dgm:t>
    </dgm:pt>
    <dgm:pt modelId="{7DDD004A-244D-4294-8628-956523C330D4}" type="sibTrans" cxnId="{D44FD585-AC33-42F1-9FDC-D3DA4465C6C0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E5649736-F4EA-42DE-9B02-796294FA8ABD}">
      <dgm:prSet phldrT="[Text]" custT="1"/>
      <dgm:spPr>
        <a:solidFill>
          <a:schemeClr val="accent3"/>
        </a:solidFill>
      </dgm:spPr>
      <dgm:t>
        <a:bodyPr/>
        <a:lstStyle/>
        <a:p>
          <a:r>
            <a:rPr kumimoji="0" lang="en-US" sz="1000" b="0" u="none" strike="noStrike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Unused</a:t>
          </a:r>
          <a:r>
            <a:rPr kumimoji="0" lang="en-US" sz="1000" b="0" u="none" strike="noStrike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 RRSP room</a:t>
          </a:r>
          <a:r>
            <a:rPr lang="en-US" sz="1000" dirty="0">
              <a:solidFill>
                <a:schemeClr val="tx1"/>
              </a:solidFill>
              <a:latin typeface="Sun Life New Text" pitchFamily="2" charset="0"/>
              <a:cs typeface="Arial" panose="020B0604020202020204" pitchFamily="34" charset="0"/>
            </a:rPr>
            <a:t> </a:t>
          </a:r>
          <a:endParaRPr lang="en-US" sz="1000" dirty="0">
            <a:solidFill>
              <a:schemeClr val="tx1"/>
            </a:solidFill>
            <a:latin typeface="Sun Life New Text" pitchFamily="2" charset="0"/>
          </a:endParaRPr>
        </a:p>
      </dgm:t>
    </dgm:pt>
    <dgm:pt modelId="{D0EB3F8C-67F0-48B3-BF44-BF63585296AA}" type="parTrans" cxnId="{F46F8DD5-7C10-4947-9ADE-3A2120DDFA83}">
      <dgm:prSet/>
      <dgm:spPr/>
      <dgm:t>
        <a:bodyPr/>
        <a:lstStyle/>
        <a:p>
          <a:endParaRPr lang="en-US"/>
        </a:p>
      </dgm:t>
    </dgm:pt>
    <dgm:pt modelId="{198A2EC8-4E76-42B1-8A0C-35A09685FC0C}" type="sibTrans" cxnId="{F46F8DD5-7C10-4947-9ADE-3A2120DDFA83}">
      <dgm:prSet/>
      <dgm:spPr/>
      <dgm:t>
        <a:bodyPr/>
        <a:lstStyle/>
        <a:p>
          <a:endParaRPr lang="en-US"/>
        </a:p>
      </dgm:t>
    </dgm:pt>
    <dgm:pt modelId="{3040E023-756C-4ECF-A4E0-64C45A35B568}" type="pres">
      <dgm:prSet presAssocID="{0DA725C4-2636-4761-ACEC-B2E7D1B4F678}" presName="linearFlow" presStyleCnt="0">
        <dgm:presLayoutVars>
          <dgm:dir/>
          <dgm:resizeHandles val="exact"/>
        </dgm:presLayoutVars>
      </dgm:prSet>
      <dgm:spPr/>
    </dgm:pt>
    <dgm:pt modelId="{4AD00B98-422E-428D-BE29-A6B3F7BE3D68}" type="pres">
      <dgm:prSet presAssocID="{4E97DE66-598B-4B03-8C03-FDCE9C36A15B}" presName="node" presStyleLbl="node1" presStyleIdx="0" presStyleCnt="3" custScaleX="189148" custScaleY="175898">
        <dgm:presLayoutVars>
          <dgm:bulletEnabled val="1"/>
        </dgm:presLayoutVars>
      </dgm:prSet>
      <dgm:spPr/>
    </dgm:pt>
    <dgm:pt modelId="{F9F436E4-7E27-4A43-AA9D-3A5AA8F81467}" type="pres">
      <dgm:prSet presAssocID="{4C12C0F4-907E-4FC4-AE61-93AD7648B279}" presName="spacerL" presStyleCnt="0"/>
      <dgm:spPr/>
    </dgm:pt>
    <dgm:pt modelId="{A5EB9891-A3D0-46D3-B50E-5F9E73A2E340}" type="pres">
      <dgm:prSet presAssocID="{4C12C0F4-907E-4FC4-AE61-93AD7648B279}" presName="sibTrans" presStyleLbl="sibTrans2D1" presStyleIdx="0" presStyleCnt="2"/>
      <dgm:spPr>
        <a:prstGeom prst="mathMinus">
          <a:avLst/>
        </a:prstGeom>
      </dgm:spPr>
    </dgm:pt>
    <dgm:pt modelId="{52F2FF2B-5404-4122-A628-ACB4E58ED299}" type="pres">
      <dgm:prSet presAssocID="{4C12C0F4-907E-4FC4-AE61-93AD7648B279}" presName="spacerR" presStyleCnt="0"/>
      <dgm:spPr/>
    </dgm:pt>
    <dgm:pt modelId="{450B19BB-9B00-47DC-BEE4-2DCA3451E5E5}" type="pres">
      <dgm:prSet presAssocID="{0CFF312A-A4C4-451D-A61B-092B172C7B9D}" presName="node" presStyleLbl="node1" presStyleIdx="1" presStyleCnt="3" custScaleX="189148" custScaleY="175898">
        <dgm:presLayoutVars>
          <dgm:bulletEnabled val="1"/>
        </dgm:presLayoutVars>
      </dgm:prSet>
      <dgm:spPr/>
    </dgm:pt>
    <dgm:pt modelId="{0ACC62D8-40D5-4B50-BC43-2D7D9C3A1806}" type="pres">
      <dgm:prSet presAssocID="{7DDD004A-244D-4294-8628-956523C330D4}" presName="spacerL" presStyleCnt="0"/>
      <dgm:spPr/>
    </dgm:pt>
    <dgm:pt modelId="{48FF3304-4402-4805-9797-7BB4ECE080B0}" type="pres">
      <dgm:prSet presAssocID="{7DDD004A-244D-4294-8628-956523C330D4}" presName="sibTrans" presStyleLbl="sibTrans2D1" presStyleIdx="1" presStyleCnt="2"/>
      <dgm:spPr>
        <a:prstGeom prst="mathPlus">
          <a:avLst/>
        </a:prstGeom>
      </dgm:spPr>
    </dgm:pt>
    <dgm:pt modelId="{B5C9AD0E-75AF-4E2C-A95A-D16305CB88E9}" type="pres">
      <dgm:prSet presAssocID="{7DDD004A-244D-4294-8628-956523C330D4}" presName="spacerR" presStyleCnt="0"/>
      <dgm:spPr/>
    </dgm:pt>
    <dgm:pt modelId="{B145F8F3-B2FE-4994-A0BA-20DF0D4E61A1}" type="pres">
      <dgm:prSet presAssocID="{E5649736-F4EA-42DE-9B02-796294FA8ABD}" presName="node" presStyleLbl="node1" presStyleIdx="2" presStyleCnt="3" custScaleX="189148" custScaleY="175898">
        <dgm:presLayoutVars>
          <dgm:bulletEnabled val="1"/>
        </dgm:presLayoutVars>
      </dgm:prSet>
      <dgm:spPr/>
    </dgm:pt>
  </dgm:ptLst>
  <dgm:cxnLst>
    <dgm:cxn modelId="{1F772027-AA93-4DEA-87AD-98474272DB79}" type="presOf" srcId="{0DA725C4-2636-4761-ACEC-B2E7D1B4F678}" destId="{3040E023-756C-4ECF-A4E0-64C45A35B568}" srcOrd="0" destOrd="0" presId="urn:microsoft.com/office/officeart/2005/8/layout/equation1"/>
    <dgm:cxn modelId="{EBAC5B70-511B-4C57-B287-84E9C502B6FF}" srcId="{0DA725C4-2636-4761-ACEC-B2E7D1B4F678}" destId="{4E97DE66-598B-4B03-8C03-FDCE9C36A15B}" srcOrd="0" destOrd="0" parTransId="{8683BCCB-5BB0-4ED2-8BE0-AA40AA0FBB80}" sibTransId="{4C12C0F4-907E-4FC4-AE61-93AD7648B279}"/>
    <dgm:cxn modelId="{A9FE8E50-775A-4348-83FB-BE328743CD80}" type="presOf" srcId="{0CFF312A-A4C4-451D-A61B-092B172C7B9D}" destId="{450B19BB-9B00-47DC-BEE4-2DCA3451E5E5}" srcOrd="0" destOrd="0" presId="urn:microsoft.com/office/officeart/2005/8/layout/equation1"/>
    <dgm:cxn modelId="{4B2EA47D-D7FB-4D7B-95D1-E48334B45DA6}" type="presOf" srcId="{4E97DE66-598B-4B03-8C03-FDCE9C36A15B}" destId="{4AD00B98-422E-428D-BE29-A6B3F7BE3D68}" srcOrd="0" destOrd="0" presId="urn:microsoft.com/office/officeart/2005/8/layout/equation1"/>
    <dgm:cxn modelId="{D44FD585-AC33-42F1-9FDC-D3DA4465C6C0}" srcId="{0DA725C4-2636-4761-ACEC-B2E7D1B4F678}" destId="{0CFF312A-A4C4-451D-A61B-092B172C7B9D}" srcOrd="1" destOrd="0" parTransId="{83EACF2D-5536-4CF8-B0FD-DB270C48610E}" sibTransId="{7DDD004A-244D-4294-8628-956523C330D4}"/>
    <dgm:cxn modelId="{8D3B07AE-6ACD-45DE-B651-5FBBCFA2D3A7}" type="presOf" srcId="{E5649736-F4EA-42DE-9B02-796294FA8ABD}" destId="{B145F8F3-B2FE-4994-A0BA-20DF0D4E61A1}" srcOrd="0" destOrd="0" presId="urn:microsoft.com/office/officeart/2005/8/layout/equation1"/>
    <dgm:cxn modelId="{D1368AC8-AF32-431A-A885-4119B7CA02F7}" type="presOf" srcId="{4C12C0F4-907E-4FC4-AE61-93AD7648B279}" destId="{A5EB9891-A3D0-46D3-B50E-5F9E73A2E340}" srcOrd="0" destOrd="0" presId="urn:microsoft.com/office/officeart/2005/8/layout/equation1"/>
    <dgm:cxn modelId="{F46F8DD5-7C10-4947-9ADE-3A2120DDFA83}" srcId="{0DA725C4-2636-4761-ACEC-B2E7D1B4F678}" destId="{E5649736-F4EA-42DE-9B02-796294FA8ABD}" srcOrd="2" destOrd="0" parTransId="{D0EB3F8C-67F0-48B3-BF44-BF63585296AA}" sibTransId="{198A2EC8-4E76-42B1-8A0C-35A09685FC0C}"/>
    <dgm:cxn modelId="{A4238CDB-0D4D-420C-B37A-39586973E027}" type="presOf" srcId="{7DDD004A-244D-4294-8628-956523C330D4}" destId="{48FF3304-4402-4805-9797-7BB4ECE080B0}" srcOrd="0" destOrd="0" presId="urn:microsoft.com/office/officeart/2005/8/layout/equation1"/>
    <dgm:cxn modelId="{3B71852A-186F-44D2-BED8-24120C908D19}" type="presParOf" srcId="{3040E023-756C-4ECF-A4E0-64C45A35B568}" destId="{4AD00B98-422E-428D-BE29-A6B3F7BE3D68}" srcOrd="0" destOrd="0" presId="urn:microsoft.com/office/officeart/2005/8/layout/equation1"/>
    <dgm:cxn modelId="{48DADCB3-71CE-48AF-A1B6-EE8CD8B86B54}" type="presParOf" srcId="{3040E023-756C-4ECF-A4E0-64C45A35B568}" destId="{F9F436E4-7E27-4A43-AA9D-3A5AA8F81467}" srcOrd="1" destOrd="0" presId="urn:microsoft.com/office/officeart/2005/8/layout/equation1"/>
    <dgm:cxn modelId="{0E06E73C-0C39-4485-B77B-376EC2791E60}" type="presParOf" srcId="{3040E023-756C-4ECF-A4E0-64C45A35B568}" destId="{A5EB9891-A3D0-46D3-B50E-5F9E73A2E340}" srcOrd="2" destOrd="0" presId="urn:microsoft.com/office/officeart/2005/8/layout/equation1"/>
    <dgm:cxn modelId="{55567D69-272D-4DEF-9069-E0F79D487893}" type="presParOf" srcId="{3040E023-756C-4ECF-A4E0-64C45A35B568}" destId="{52F2FF2B-5404-4122-A628-ACB4E58ED299}" srcOrd="3" destOrd="0" presId="urn:microsoft.com/office/officeart/2005/8/layout/equation1"/>
    <dgm:cxn modelId="{A739E78E-5D4C-4A8F-84F8-0C3DBC7EC443}" type="presParOf" srcId="{3040E023-756C-4ECF-A4E0-64C45A35B568}" destId="{450B19BB-9B00-47DC-BEE4-2DCA3451E5E5}" srcOrd="4" destOrd="0" presId="urn:microsoft.com/office/officeart/2005/8/layout/equation1"/>
    <dgm:cxn modelId="{7CA2A071-1CE1-41CE-A329-31BF68A41622}" type="presParOf" srcId="{3040E023-756C-4ECF-A4E0-64C45A35B568}" destId="{0ACC62D8-40D5-4B50-BC43-2D7D9C3A1806}" srcOrd="5" destOrd="0" presId="urn:microsoft.com/office/officeart/2005/8/layout/equation1"/>
    <dgm:cxn modelId="{525BEB4B-F0F6-4329-95A1-993DBE8C1A32}" type="presParOf" srcId="{3040E023-756C-4ECF-A4E0-64C45A35B568}" destId="{48FF3304-4402-4805-9797-7BB4ECE080B0}" srcOrd="6" destOrd="0" presId="urn:microsoft.com/office/officeart/2005/8/layout/equation1"/>
    <dgm:cxn modelId="{2A48462E-9949-487D-9C08-12B5D780CCBD}" type="presParOf" srcId="{3040E023-756C-4ECF-A4E0-64C45A35B568}" destId="{B5C9AD0E-75AF-4E2C-A95A-D16305CB88E9}" srcOrd="7" destOrd="0" presId="urn:microsoft.com/office/officeart/2005/8/layout/equation1"/>
    <dgm:cxn modelId="{EEC4BAEF-BDB3-497E-AA29-8869481665C6}" type="presParOf" srcId="{3040E023-756C-4ECF-A4E0-64C45A35B568}" destId="{B145F8F3-B2FE-4994-A0BA-20DF0D4E61A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A725C4-2636-4761-ACEC-B2E7D1B4F678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4E97DE66-598B-4B03-8C03-FDCE9C36A15B}">
      <dgm:prSet phldrT="[Text]" custT="1"/>
      <dgm:spPr>
        <a:solidFill>
          <a:schemeClr val="bg2"/>
        </a:solidFill>
      </dgm:spPr>
      <dgm:t>
        <a:bodyPr/>
        <a:lstStyle/>
        <a:p>
          <a:r>
            <a:rPr lang="en-CA" sz="1000" dirty="0">
              <a:solidFill>
                <a:schemeClr val="tx1"/>
              </a:solidFill>
              <a:latin typeface="Sun Life New Text" pitchFamily="2" charset="0"/>
            </a:rPr>
            <a:t>Current year’s TFSA limit</a:t>
          </a:r>
          <a:r>
            <a:rPr lang="en-CA" sz="1000" b="1" dirty="0">
              <a:solidFill>
                <a:schemeClr val="tx1"/>
              </a:solidFill>
              <a:latin typeface="Sun Life New Text" pitchFamily="2" charset="0"/>
            </a:rPr>
            <a:t> </a:t>
          </a:r>
          <a:endParaRPr lang="en-US" sz="1000" dirty="0">
            <a:solidFill>
              <a:schemeClr val="tx1"/>
            </a:solidFill>
            <a:latin typeface="Sun Life New Text" pitchFamily="2" charset="0"/>
          </a:endParaRPr>
        </a:p>
      </dgm:t>
    </dgm:pt>
    <dgm:pt modelId="{8683BCCB-5BB0-4ED2-8BE0-AA40AA0FBB80}" type="parTrans" cxnId="{EBAC5B70-511B-4C57-B287-84E9C502B6FF}">
      <dgm:prSet/>
      <dgm:spPr/>
      <dgm:t>
        <a:bodyPr/>
        <a:lstStyle/>
        <a:p>
          <a:endParaRPr lang="en-US"/>
        </a:p>
      </dgm:t>
    </dgm:pt>
    <dgm:pt modelId="{4C12C0F4-907E-4FC4-AE61-93AD7648B279}" type="sibTrans" cxnId="{EBAC5B70-511B-4C57-B287-84E9C502B6FF}">
      <dgm:prSet/>
      <dgm:spPr>
        <a:solidFill>
          <a:srgbClr val="38758E"/>
        </a:solidFill>
      </dgm:spPr>
      <dgm:t>
        <a:bodyPr/>
        <a:lstStyle/>
        <a:p>
          <a:endParaRPr lang="en-US" dirty="0"/>
        </a:p>
      </dgm:t>
    </dgm:pt>
    <dgm:pt modelId="{0CFF312A-A4C4-451D-A61B-092B172C7B9D}">
      <dgm:prSet phldrT="[Text]" custT="1"/>
      <dgm:spPr>
        <a:solidFill>
          <a:srgbClr val="004F73"/>
        </a:solidFill>
      </dgm:spPr>
      <dgm:t>
        <a:bodyPr/>
        <a:lstStyle/>
        <a:p>
          <a:r>
            <a:rPr kumimoji="0" lang="en-US" sz="1000" b="0" i="0" u="none" strike="noStrike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Unused</a:t>
          </a:r>
          <a:r>
            <a:rPr kumimoji="0" lang="en-US" sz="1000" b="0" i="0" u="none" strike="noStrike" cap="none" spc="0" normalizeH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 TFSA room</a:t>
          </a:r>
          <a:r>
            <a:rPr lang="en-US" sz="1000" dirty="0">
              <a:solidFill>
                <a:schemeClr val="bg2"/>
              </a:solidFill>
              <a:latin typeface="Sun Life New Text" pitchFamily="2" charset="0"/>
              <a:cs typeface="Arial" panose="020B0604020202020204" pitchFamily="34" charset="0"/>
            </a:rPr>
            <a:t> </a:t>
          </a:r>
          <a:endParaRPr lang="en-US" sz="1000" dirty="0">
            <a:solidFill>
              <a:schemeClr val="bg2"/>
            </a:solidFill>
            <a:latin typeface="Sun Life New Text" pitchFamily="2" charset="0"/>
          </a:endParaRPr>
        </a:p>
      </dgm:t>
    </dgm:pt>
    <dgm:pt modelId="{83EACF2D-5536-4CF8-B0FD-DB270C48610E}" type="parTrans" cxnId="{D44FD585-AC33-42F1-9FDC-D3DA4465C6C0}">
      <dgm:prSet/>
      <dgm:spPr/>
      <dgm:t>
        <a:bodyPr/>
        <a:lstStyle/>
        <a:p>
          <a:endParaRPr lang="en-US"/>
        </a:p>
      </dgm:t>
    </dgm:pt>
    <dgm:pt modelId="{7DDD004A-244D-4294-8628-956523C330D4}" type="sibTrans" cxnId="{D44FD585-AC33-42F1-9FDC-D3DA4465C6C0}">
      <dgm:prSet/>
      <dgm:spPr>
        <a:solidFill>
          <a:srgbClr val="38758E"/>
        </a:solidFill>
      </dgm:spPr>
      <dgm:t>
        <a:bodyPr/>
        <a:lstStyle/>
        <a:p>
          <a:endParaRPr lang="en-US"/>
        </a:p>
      </dgm:t>
    </dgm:pt>
    <dgm:pt modelId="{E5649736-F4EA-42DE-9B02-796294FA8ABD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US" sz="1000" dirty="0">
              <a:solidFill>
                <a:schemeClr val="tx1"/>
              </a:solidFill>
              <a:latin typeface="Sun Life New Text" pitchFamily="2" charset="0"/>
              <a:cs typeface="Arial" panose="020B0604020202020204" pitchFamily="34" charset="0"/>
            </a:rPr>
            <a:t>Withdrawals from previous years</a:t>
          </a:r>
          <a:endParaRPr lang="en-US" sz="1000" dirty="0">
            <a:solidFill>
              <a:schemeClr val="tx1"/>
            </a:solidFill>
            <a:latin typeface="Sun Life New Text" pitchFamily="2" charset="0"/>
          </a:endParaRPr>
        </a:p>
      </dgm:t>
    </dgm:pt>
    <dgm:pt modelId="{D0EB3F8C-67F0-48B3-BF44-BF63585296AA}" type="parTrans" cxnId="{F46F8DD5-7C10-4947-9ADE-3A2120DDFA83}">
      <dgm:prSet/>
      <dgm:spPr/>
      <dgm:t>
        <a:bodyPr/>
        <a:lstStyle/>
        <a:p>
          <a:endParaRPr lang="en-US"/>
        </a:p>
      </dgm:t>
    </dgm:pt>
    <dgm:pt modelId="{198A2EC8-4E76-42B1-8A0C-35A09685FC0C}" type="sibTrans" cxnId="{F46F8DD5-7C10-4947-9ADE-3A2120DDFA83}">
      <dgm:prSet/>
      <dgm:spPr/>
      <dgm:t>
        <a:bodyPr/>
        <a:lstStyle/>
        <a:p>
          <a:endParaRPr lang="en-US"/>
        </a:p>
      </dgm:t>
    </dgm:pt>
    <dgm:pt modelId="{3040E023-756C-4ECF-A4E0-64C45A35B568}" type="pres">
      <dgm:prSet presAssocID="{0DA725C4-2636-4761-ACEC-B2E7D1B4F678}" presName="linearFlow" presStyleCnt="0">
        <dgm:presLayoutVars>
          <dgm:dir/>
          <dgm:resizeHandles val="exact"/>
        </dgm:presLayoutVars>
      </dgm:prSet>
      <dgm:spPr/>
    </dgm:pt>
    <dgm:pt modelId="{4AD00B98-422E-428D-BE29-A6B3F7BE3D68}" type="pres">
      <dgm:prSet presAssocID="{4E97DE66-598B-4B03-8C03-FDCE9C36A15B}" presName="node" presStyleLbl="node1" presStyleIdx="0" presStyleCnt="3" custScaleX="189148" custScaleY="175898">
        <dgm:presLayoutVars>
          <dgm:bulletEnabled val="1"/>
        </dgm:presLayoutVars>
      </dgm:prSet>
      <dgm:spPr/>
    </dgm:pt>
    <dgm:pt modelId="{F9F436E4-7E27-4A43-AA9D-3A5AA8F81467}" type="pres">
      <dgm:prSet presAssocID="{4C12C0F4-907E-4FC4-AE61-93AD7648B279}" presName="spacerL" presStyleCnt="0"/>
      <dgm:spPr/>
    </dgm:pt>
    <dgm:pt modelId="{A5EB9891-A3D0-46D3-B50E-5F9E73A2E340}" type="pres">
      <dgm:prSet presAssocID="{4C12C0F4-907E-4FC4-AE61-93AD7648B279}" presName="sibTrans" presStyleLbl="sibTrans2D1" presStyleIdx="0" presStyleCnt="2"/>
      <dgm:spPr>
        <a:prstGeom prst="mathPlus">
          <a:avLst/>
        </a:prstGeom>
      </dgm:spPr>
    </dgm:pt>
    <dgm:pt modelId="{52F2FF2B-5404-4122-A628-ACB4E58ED299}" type="pres">
      <dgm:prSet presAssocID="{4C12C0F4-907E-4FC4-AE61-93AD7648B279}" presName="spacerR" presStyleCnt="0"/>
      <dgm:spPr/>
    </dgm:pt>
    <dgm:pt modelId="{450B19BB-9B00-47DC-BEE4-2DCA3451E5E5}" type="pres">
      <dgm:prSet presAssocID="{0CFF312A-A4C4-451D-A61B-092B172C7B9D}" presName="node" presStyleLbl="node1" presStyleIdx="1" presStyleCnt="3" custScaleX="189148" custScaleY="175898" custLinFactNeighborY="10449">
        <dgm:presLayoutVars>
          <dgm:bulletEnabled val="1"/>
        </dgm:presLayoutVars>
      </dgm:prSet>
      <dgm:spPr/>
    </dgm:pt>
    <dgm:pt modelId="{0ACC62D8-40D5-4B50-BC43-2D7D9C3A1806}" type="pres">
      <dgm:prSet presAssocID="{7DDD004A-244D-4294-8628-956523C330D4}" presName="spacerL" presStyleCnt="0"/>
      <dgm:spPr/>
    </dgm:pt>
    <dgm:pt modelId="{48FF3304-4402-4805-9797-7BB4ECE080B0}" type="pres">
      <dgm:prSet presAssocID="{7DDD004A-244D-4294-8628-956523C330D4}" presName="sibTrans" presStyleLbl="sibTrans2D1" presStyleIdx="1" presStyleCnt="2"/>
      <dgm:spPr>
        <a:prstGeom prst="mathPlus">
          <a:avLst/>
        </a:prstGeom>
      </dgm:spPr>
    </dgm:pt>
    <dgm:pt modelId="{B5C9AD0E-75AF-4E2C-A95A-D16305CB88E9}" type="pres">
      <dgm:prSet presAssocID="{7DDD004A-244D-4294-8628-956523C330D4}" presName="spacerR" presStyleCnt="0"/>
      <dgm:spPr/>
    </dgm:pt>
    <dgm:pt modelId="{B145F8F3-B2FE-4994-A0BA-20DF0D4E61A1}" type="pres">
      <dgm:prSet presAssocID="{E5649736-F4EA-42DE-9B02-796294FA8ABD}" presName="node" presStyleLbl="node1" presStyleIdx="2" presStyleCnt="3" custScaleX="189148" custScaleY="175898">
        <dgm:presLayoutVars>
          <dgm:bulletEnabled val="1"/>
        </dgm:presLayoutVars>
      </dgm:prSet>
      <dgm:spPr/>
    </dgm:pt>
  </dgm:ptLst>
  <dgm:cxnLst>
    <dgm:cxn modelId="{1F772027-AA93-4DEA-87AD-98474272DB79}" type="presOf" srcId="{0DA725C4-2636-4761-ACEC-B2E7D1B4F678}" destId="{3040E023-756C-4ECF-A4E0-64C45A35B568}" srcOrd="0" destOrd="0" presId="urn:microsoft.com/office/officeart/2005/8/layout/equation1"/>
    <dgm:cxn modelId="{EBAC5B70-511B-4C57-B287-84E9C502B6FF}" srcId="{0DA725C4-2636-4761-ACEC-B2E7D1B4F678}" destId="{4E97DE66-598B-4B03-8C03-FDCE9C36A15B}" srcOrd="0" destOrd="0" parTransId="{8683BCCB-5BB0-4ED2-8BE0-AA40AA0FBB80}" sibTransId="{4C12C0F4-907E-4FC4-AE61-93AD7648B279}"/>
    <dgm:cxn modelId="{A9FE8E50-775A-4348-83FB-BE328743CD80}" type="presOf" srcId="{0CFF312A-A4C4-451D-A61B-092B172C7B9D}" destId="{450B19BB-9B00-47DC-BEE4-2DCA3451E5E5}" srcOrd="0" destOrd="0" presId="urn:microsoft.com/office/officeart/2005/8/layout/equation1"/>
    <dgm:cxn modelId="{4B2EA47D-D7FB-4D7B-95D1-E48334B45DA6}" type="presOf" srcId="{4E97DE66-598B-4B03-8C03-FDCE9C36A15B}" destId="{4AD00B98-422E-428D-BE29-A6B3F7BE3D68}" srcOrd="0" destOrd="0" presId="urn:microsoft.com/office/officeart/2005/8/layout/equation1"/>
    <dgm:cxn modelId="{D44FD585-AC33-42F1-9FDC-D3DA4465C6C0}" srcId="{0DA725C4-2636-4761-ACEC-B2E7D1B4F678}" destId="{0CFF312A-A4C4-451D-A61B-092B172C7B9D}" srcOrd="1" destOrd="0" parTransId="{83EACF2D-5536-4CF8-B0FD-DB270C48610E}" sibTransId="{7DDD004A-244D-4294-8628-956523C330D4}"/>
    <dgm:cxn modelId="{8D3B07AE-6ACD-45DE-B651-5FBBCFA2D3A7}" type="presOf" srcId="{E5649736-F4EA-42DE-9B02-796294FA8ABD}" destId="{B145F8F3-B2FE-4994-A0BA-20DF0D4E61A1}" srcOrd="0" destOrd="0" presId="urn:microsoft.com/office/officeart/2005/8/layout/equation1"/>
    <dgm:cxn modelId="{D1368AC8-AF32-431A-A885-4119B7CA02F7}" type="presOf" srcId="{4C12C0F4-907E-4FC4-AE61-93AD7648B279}" destId="{A5EB9891-A3D0-46D3-B50E-5F9E73A2E340}" srcOrd="0" destOrd="0" presId="urn:microsoft.com/office/officeart/2005/8/layout/equation1"/>
    <dgm:cxn modelId="{F46F8DD5-7C10-4947-9ADE-3A2120DDFA83}" srcId="{0DA725C4-2636-4761-ACEC-B2E7D1B4F678}" destId="{E5649736-F4EA-42DE-9B02-796294FA8ABD}" srcOrd="2" destOrd="0" parTransId="{D0EB3F8C-67F0-48B3-BF44-BF63585296AA}" sibTransId="{198A2EC8-4E76-42B1-8A0C-35A09685FC0C}"/>
    <dgm:cxn modelId="{A4238CDB-0D4D-420C-B37A-39586973E027}" type="presOf" srcId="{7DDD004A-244D-4294-8628-956523C330D4}" destId="{48FF3304-4402-4805-9797-7BB4ECE080B0}" srcOrd="0" destOrd="0" presId="urn:microsoft.com/office/officeart/2005/8/layout/equation1"/>
    <dgm:cxn modelId="{3B71852A-186F-44D2-BED8-24120C908D19}" type="presParOf" srcId="{3040E023-756C-4ECF-A4E0-64C45A35B568}" destId="{4AD00B98-422E-428D-BE29-A6B3F7BE3D68}" srcOrd="0" destOrd="0" presId="urn:microsoft.com/office/officeart/2005/8/layout/equation1"/>
    <dgm:cxn modelId="{48DADCB3-71CE-48AF-A1B6-EE8CD8B86B54}" type="presParOf" srcId="{3040E023-756C-4ECF-A4E0-64C45A35B568}" destId="{F9F436E4-7E27-4A43-AA9D-3A5AA8F81467}" srcOrd="1" destOrd="0" presId="urn:microsoft.com/office/officeart/2005/8/layout/equation1"/>
    <dgm:cxn modelId="{0E06E73C-0C39-4485-B77B-376EC2791E60}" type="presParOf" srcId="{3040E023-756C-4ECF-A4E0-64C45A35B568}" destId="{A5EB9891-A3D0-46D3-B50E-5F9E73A2E340}" srcOrd="2" destOrd="0" presId="urn:microsoft.com/office/officeart/2005/8/layout/equation1"/>
    <dgm:cxn modelId="{55567D69-272D-4DEF-9069-E0F79D487893}" type="presParOf" srcId="{3040E023-756C-4ECF-A4E0-64C45A35B568}" destId="{52F2FF2B-5404-4122-A628-ACB4E58ED299}" srcOrd="3" destOrd="0" presId="urn:microsoft.com/office/officeart/2005/8/layout/equation1"/>
    <dgm:cxn modelId="{A739E78E-5D4C-4A8F-84F8-0C3DBC7EC443}" type="presParOf" srcId="{3040E023-756C-4ECF-A4E0-64C45A35B568}" destId="{450B19BB-9B00-47DC-BEE4-2DCA3451E5E5}" srcOrd="4" destOrd="0" presId="urn:microsoft.com/office/officeart/2005/8/layout/equation1"/>
    <dgm:cxn modelId="{7CA2A071-1CE1-41CE-A329-31BF68A41622}" type="presParOf" srcId="{3040E023-756C-4ECF-A4E0-64C45A35B568}" destId="{0ACC62D8-40D5-4B50-BC43-2D7D9C3A1806}" srcOrd="5" destOrd="0" presId="urn:microsoft.com/office/officeart/2005/8/layout/equation1"/>
    <dgm:cxn modelId="{525BEB4B-F0F6-4329-95A1-993DBE8C1A32}" type="presParOf" srcId="{3040E023-756C-4ECF-A4E0-64C45A35B568}" destId="{48FF3304-4402-4805-9797-7BB4ECE080B0}" srcOrd="6" destOrd="0" presId="urn:microsoft.com/office/officeart/2005/8/layout/equation1"/>
    <dgm:cxn modelId="{2A48462E-9949-487D-9C08-12B5D780CCBD}" type="presParOf" srcId="{3040E023-756C-4ECF-A4E0-64C45A35B568}" destId="{B5C9AD0E-75AF-4E2C-A95A-D16305CB88E9}" srcOrd="7" destOrd="0" presId="urn:microsoft.com/office/officeart/2005/8/layout/equation1"/>
    <dgm:cxn modelId="{EEC4BAEF-BDB3-497E-AA29-8869481665C6}" type="presParOf" srcId="{3040E023-756C-4ECF-A4E0-64C45A35B568}" destId="{B145F8F3-B2FE-4994-A0BA-20DF0D4E61A1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B69811-17BA-423B-84C0-DE01FE0FC333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07E5EF-7037-4197-9626-0900B3B13B2F}">
      <dgm:prSet phldrT="[Text]" custT="1"/>
      <dgm:spPr>
        <a:solidFill>
          <a:schemeClr val="accent2"/>
        </a:solidFill>
      </dgm:spPr>
      <dgm:t>
        <a:bodyPr/>
        <a:lstStyle/>
        <a:p>
          <a:pPr algn="ctr"/>
          <a:r>
            <a:rPr lang="en-US" sz="1200" b="1" dirty="0">
              <a:solidFill>
                <a:schemeClr val="tx2"/>
              </a:solidFill>
            </a:rPr>
            <a:t>1.8 x </a:t>
          </a:r>
          <a:r>
            <a:rPr lang="en-US" sz="1200" dirty="0">
              <a:solidFill>
                <a:schemeClr val="tx2"/>
              </a:solidFill>
            </a:rPr>
            <a:t>more financial assets</a:t>
          </a:r>
        </a:p>
      </dgm:t>
    </dgm:pt>
    <dgm:pt modelId="{0B331CF3-9B88-4249-92A1-66208ECF2918}" type="parTrans" cxnId="{59B7B886-E158-470A-9BFA-5C2D43B7EADF}">
      <dgm:prSet/>
      <dgm:spPr/>
      <dgm:t>
        <a:bodyPr/>
        <a:lstStyle/>
        <a:p>
          <a:endParaRPr lang="en-US"/>
        </a:p>
      </dgm:t>
    </dgm:pt>
    <dgm:pt modelId="{045A175E-7A3D-4437-AFEC-6C8B3F5AD60B}" type="sibTrans" cxnId="{59B7B886-E158-470A-9BFA-5C2D43B7EADF}">
      <dgm:prSet/>
      <dgm:spPr/>
      <dgm:t>
        <a:bodyPr/>
        <a:lstStyle/>
        <a:p>
          <a:endParaRPr lang="en-US"/>
        </a:p>
      </dgm:t>
    </dgm:pt>
    <dgm:pt modelId="{82F2FF27-C2B4-4501-9038-4685CEC22D80}">
      <dgm:prSet phldrT="[Text]" custT="1"/>
      <dgm:spPr/>
      <dgm:t>
        <a:bodyPr/>
        <a:lstStyle/>
        <a:p>
          <a:r>
            <a:rPr lang="en-US" sz="1200" dirty="0"/>
            <a:t>Over 4 to 6 years</a:t>
          </a:r>
        </a:p>
      </dgm:t>
    </dgm:pt>
    <dgm:pt modelId="{93D99779-0EBA-4DCB-B52F-6ABB74573DB6}" type="parTrans" cxnId="{393D6F8D-6F76-43C1-8A96-E34C0DDB61BF}">
      <dgm:prSet/>
      <dgm:spPr/>
      <dgm:t>
        <a:bodyPr/>
        <a:lstStyle/>
        <a:p>
          <a:endParaRPr lang="en-US"/>
        </a:p>
      </dgm:t>
    </dgm:pt>
    <dgm:pt modelId="{E67ECF49-DFCA-4344-90B2-6283ECB03BFF}" type="sibTrans" cxnId="{393D6F8D-6F76-43C1-8A96-E34C0DDB61BF}">
      <dgm:prSet/>
      <dgm:spPr/>
      <dgm:t>
        <a:bodyPr/>
        <a:lstStyle/>
        <a:p>
          <a:endParaRPr lang="en-US"/>
        </a:p>
      </dgm:t>
    </dgm:pt>
    <dgm:pt modelId="{B454A9B1-D2C8-4881-8847-EAEDAFE49720}">
      <dgm:prSet phldrT="[Text]" custT="1"/>
      <dgm:spPr>
        <a:solidFill>
          <a:schemeClr val="accent3"/>
        </a:solidFill>
      </dgm:spPr>
      <dgm:t>
        <a:bodyPr/>
        <a:lstStyle/>
        <a:p>
          <a:pPr algn="ctr"/>
          <a:r>
            <a:rPr lang="en-US" sz="1200" b="1" dirty="0">
              <a:solidFill>
                <a:schemeClr val="tx2"/>
              </a:solidFill>
            </a:rPr>
            <a:t>2.1 x </a:t>
          </a:r>
          <a:r>
            <a:rPr lang="en-US" sz="1200" dirty="0">
              <a:solidFill>
                <a:schemeClr val="tx2"/>
              </a:solidFill>
            </a:rPr>
            <a:t>more financial assets</a:t>
          </a:r>
        </a:p>
      </dgm:t>
    </dgm:pt>
    <dgm:pt modelId="{3EEF7332-C94C-432C-90F2-804962922ADC}" type="parTrans" cxnId="{00648796-0A06-4E5E-AB7D-20C5D7D79791}">
      <dgm:prSet/>
      <dgm:spPr/>
      <dgm:t>
        <a:bodyPr/>
        <a:lstStyle/>
        <a:p>
          <a:endParaRPr lang="en-US"/>
        </a:p>
      </dgm:t>
    </dgm:pt>
    <dgm:pt modelId="{0CE83C8D-C708-4D95-B2A3-C5C15601B2F9}" type="sibTrans" cxnId="{00648796-0A06-4E5E-AB7D-20C5D7D79791}">
      <dgm:prSet/>
      <dgm:spPr/>
      <dgm:t>
        <a:bodyPr/>
        <a:lstStyle/>
        <a:p>
          <a:endParaRPr lang="en-US"/>
        </a:p>
      </dgm:t>
    </dgm:pt>
    <dgm:pt modelId="{E41DBAEC-AE7D-4DDD-9761-4BC422E97C2E}">
      <dgm:prSet phldrT="[Text]" custT="1"/>
      <dgm:spPr/>
      <dgm:t>
        <a:bodyPr/>
        <a:lstStyle/>
        <a:p>
          <a:r>
            <a:rPr lang="en-US" sz="1200" dirty="0"/>
            <a:t>Over 7 to 14 years</a:t>
          </a:r>
        </a:p>
      </dgm:t>
    </dgm:pt>
    <dgm:pt modelId="{6C19908F-CBFA-4C12-9C08-58CBAFCBFA06}" type="parTrans" cxnId="{D06832C7-978A-49CC-AD2E-DBFFFBEBB4D0}">
      <dgm:prSet/>
      <dgm:spPr/>
      <dgm:t>
        <a:bodyPr/>
        <a:lstStyle/>
        <a:p>
          <a:endParaRPr lang="en-US"/>
        </a:p>
      </dgm:t>
    </dgm:pt>
    <dgm:pt modelId="{3241638F-B225-480E-84DE-0E2719C298F7}" type="sibTrans" cxnId="{D06832C7-978A-49CC-AD2E-DBFFFBEBB4D0}">
      <dgm:prSet/>
      <dgm:spPr/>
      <dgm:t>
        <a:bodyPr/>
        <a:lstStyle/>
        <a:p>
          <a:endParaRPr lang="en-US"/>
        </a:p>
      </dgm:t>
    </dgm:pt>
    <dgm:pt modelId="{47FE7AC6-D82C-48FE-9B47-953B6AB1E0FE}">
      <dgm:prSet phldrT="[Text]" custT="1"/>
      <dgm:spPr>
        <a:solidFill>
          <a:schemeClr val="bg2"/>
        </a:solidFill>
      </dgm:spPr>
      <dgm:t>
        <a:bodyPr/>
        <a:lstStyle/>
        <a:p>
          <a:pPr algn="ctr"/>
          <a:r>
            <a:rPr lang="en-US" sz="1200" b="1" dirty="0">
              <a:solidFill>
                <a:schemeClr val="tx2"/>
              </a:solidFill>
            </a:rPr>
            <a:t>2.3 x </a:t>
          </a:r>
          <a:r>
            <a:rPr lang="en-US" sz="1200" dirty="0">
              <a:solidFill>
                <a:schemeClr val="tx2"/>
              </a:solidFill>
            </a:rPr>
            <a:t>more financial assets</a:t>
          </a:r>
        </a:p>
      </dgm:t>
    </dgm:pt>
    <dgm:pt modelId="{D29DDB3F-91A8-4DAA-B7E3-1B76317B3ADF}" type="parTrans" cxnId="{6B166BB5-3FF9-4BC4-8BAE-24BDA0A919A7}">
      <dgm:prSet/>
      <dgm:spPr/>
      <dgm:t>
        <a:bodyPr/>
        <a:lstStyle/>
        <a:p>
          <a:endParaRPr lang="en-US"/>
        </a:p>
      </dgm:t>
    </dgm:pt>
    <dgm:pt modelId="{DA721006-D0D8-43E4-9449-DE16651F753D}" type="sibTrans" cxnId="{6B166BB5-3FF9-4BC4-8BAE-24BDA0A919A7}">
      <dgm:prSet/>
      <dgm:spPr/>
      <dgm:t>
        <a:bodyPr/>
        <a:lstStyle/>
        <a:p>
          <a:endParaRPr lang="en-US"/>
        </a:p>
      </dgm:t>
    </dgm:pt>
    <dgm:pt modelId="{BB7A7340-C685-451D-A524-FC0C07F412ED}">
      <dgm:prSet phldrT="[Text]" custT="1"/>
      <dgm:spPr/>
      <dgm:t>
        <a:bodyPr/>
        <a:lstStyle/>
        <a:p>
          <a:r>
            <a:rPr lang="en-US" sz="1200" dirty="0"/>
            <a:t>Over periods greater than 15 years</a:t>
          </a:r>
        </a:p>
      </dgm:t>
    </dgm:pt>
    <dgm:pt modelId="{50B0B718-D7ED-421B-8AE7-F11610C88861}" type="parTrans" cxnId="{2D9B21B9-3DF9-485B-91F2-23717F52DCC9}">
      <dgm:prSet/>
      <dgm:spPr/>
      <dgm:t>
        <a:bodyPr/>
        <a:lstStyle/>
        <a:p>
          <a:endParaRPr lang="en-US"/>
        </a:p>
      </dgm:t>
    </dgm:pt>
    <dgm:pt modelId="{8777CE1B-F0AC-4670-A29F-03083319ED21}" type="sibTrans" cxnId="{2D9B21B9-3DF9-485B-91F2-23717F52DCC9}">
      <dgm:prSet/>
      <dgm:spPr/>
      <dgm:t>
        <a:bodyPr/>
        <a:lstStyle/>
        <a:p>
          <a:endParaRPr lang="en-US"/>
        </a:p>
      </dgm:t>
    </dgm:pt>
    <dgm:pt modelId="{EA302575-CDA0-4BDE-A37B-036DB7B6D69E}" type="pres">
      <dgm:prSet presAssocID="{21B69811-17BA-423B-84C0-DE01FE0FC333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EA05BFDC-033E-43E8-9754-6B3D2072A3F1}" type="pres">
      <dgm:prSet presAssocID="{21B69811-17BA-423B-84C0-DE01FE0FC333}" presName="cycle" presStyleCnt="0"/>
      <dgm:spPr/>
    </dgm:pt>
    <dgm:pt modelId="{7F450D73-EB39-44DA-B78C-F12BC57F1939}" type="pres">
      <dgm:prSet presAssocID="{21B69811-17BA-423B-84C0-DE01FE0FC333}" presName="centerShape" presStyleCnt="0"/>
      <dgm:spPr/>
    </dgm:pt>
    <dgm:pt modelId="{AD3D8407-79F5-4C56-8EE7-A2418CC0859F}" type="pres">
      <dgm:prSet presAssocID="{21B69811-17BA-423B-84C0-DE01FE0FC333}" presName="connSite" presStyleLbl="node1" presStyleIdx="0" presStyleCnt="4"/>
      <dgm:spPr/>
    </dgm:pt>
    <dgm:pt modelId="{5D7B3BD7-5657-402E-B135-44D9C864FAED}" type="pres">
      <dgm:prSet presAssocID="{21B69811-17BA-423B-84C0-DE01FE0FC333}" presName="visible" presStyleLbl="node1" presStyleIdx="0" presStyleCnt="4"/>
      <dgm:spPr>
        <a:solidFill>
          <a:schemeClr val="tx2"/>
        </a:solidFill>
      </dgm:spPr>
    </dgm:pt>
    <dgm:pt modelId="{7C9AE804-8023-4E3E-8BBA-DDAD38CB1C2A}" type="pres">
      <dgm:prSet presAssocID="{0B331CF3-9B88-4249-92A1-66208ECF2918}" presName="Name25" presStyleLbl="parChTrans1D1" presStyleIdx="0" presStyleCnt="3"/>
      <dgm:spPr/>
    </dgm:pt>
    <dgm:pt modelId="{F56AB72F-1B6F-4A07-8D15-DCAB33916624}" type="pres">
      <dgm:prSet presAssocID="{F207E5EF-7037-4197-9626-0900B3B13B2F}" presName="node" presStyleCnt="0"/>
      <dgm:spPr/>
    </dgm:pt>
    <dgm:pt modelId="{D7D3A27A-0820-4AFD-8197-9D3A8596251B}" type="pres">
      <dgm:prSet presAssocID="{F207E5EF-7037-4197-9626-0900B3B13B2F}" presName="parentNode" presStyleLbl="node1" presStyleIdx="1" presStyleCnt="4">
        <dgm:presLayoutVars>
          <dgm:chMax val="1"/>
          <dgm:bulletEnabled val="1"/>
        </dgm:presLayoutVars>
      </dgm:prSet>
      <dgm:spPr/>
    </dgm:pt>
    <dgm:pt modelId="{144983C4-6EA2-4191-81C0-626C07ED6CB6}" type="pres">
      <dgm:prSet presAssocID="{F207E5EF-7037-4197-9626-0900B3B13B2F}" presName="childNode" presStyleLbl="revTx" presStyleIdx="0" presStyleCnt="3">
        <dgm:presLayoutVars>
          <dgm:bulletEnabled val="1"/>
        </dgm:presLayoutVars>
      </dgm:prSet>
      <dgm:spPr/>
    </dgm:pt>
    <dgm:pt modelId="{87EB66C7-2B4F-47AD-8215-77A29815F992}" type="pres">
      <dgm:prSet presAssocID="{3EEF7332-C94C-432C-90F2-804962922ADC}" presName="Name25" presStyleLbl="parChTrans1D1" presStyleIdx="1" presStyleCnt="3"/>
      <dgm:spPr/>
    </dgm:pt>
    <dgm:pt modelId="{90BA26A3-A5B1-46D8-88F5-14A1BE084F64}" type="pres">
      <dgm:prSet presAssocID="{B454A9B1-D2C8-4881-8847-EAEDAFE49720}" presName="node" presStyleCnt="0"/>
      <dgm:spPr/>
    </dgm:pt>
    <dgm:pt modelId="{97594B18-3FE2-419E-A4D2-5B33AF26410A}" type="pres">
      <dgm:prSet presAssocID="{B454A9B1-D2C8-4881-8847-EAEDAFE49720}" presName="parentNode" presStyleLbl="node1" presStyleIdx="2" presStyleCnt="4">
        <dgm:presLayoutVars>
          <dgm:chMax val="1"/>
          <dgm:bulletEnabled val="1"/>
        </dgm:presLayoutVars>
      </dgm:prSet>
      <dgm:spPr/>
    </dgm:pt>
    <dgm:pt modelId="{AF929528-C2DB-4F0B-A0D0-89D5B5940C26}" type="pres">
      <dgm:prSet presAssocID="{B454A9B1-D2C8-4881-8847-EAEDAFE49720}" presName="childNode" presStyleLbl="revTx" presStyleIdx="1" presStyleCnt="3">
        <dgm:presLayoutVars>
          <dgm:bulletEnabled val="1"/>
        </dgm:presLayoutVars>
      </dgm:prSet>
      <dgm:spPr/>
    </dgm:pt>
    <dgm:pt modelId="{E29A8872-C3CD-428C-AF7F-8E1F7EBCFE5D}" type="pres">
      <dgm:prSet presAssocID="{D29DDB3F-91A8-4DAA-B7E3-1B76317B3ADF}" presName="Name25" presStyleLbl="parChTrans1D1" presStyleIdx="2" presStyleCnt="3"/>
      <dgm:spPr/>
    </dgm:pt>
    <dgm:pt modelId="{1F6300B5-43B9-406A-9E26-944CD3E24609}" type="pres">
      <dgm:prSet presAssocID="{47FE7AC6-D82C-48FE-9B47-953B6AB1E0FE}" presName="node" presStyleCnt="0"/>
      <dgm:spPr/>
    </dgm:pt>
    <dgm:pt modelId="{31F3F61E-D8D9-48DF-AE5A-B5FCEE739D95}" type="pres">
      <dgm:prSet presAssocID="{47FE7AC6-D82C-48FE-9B47-953B6AB1E0FE}" presName="parentNode" presStyleLbl="node1" presStyleIdx="3" presStyleCnt="4">
        <dgm:presLayoutVars>
          <dgm:chMax val="1"/>
          <dgm:bulletEnabled val="1"/>
        </dgm:presLayoutVars>
      </dgm:prSet>
      <dgm:spPr/>
    </dgm:pt>
    <dgm:pt modelId="{41626283-3DF7-4BAC-B156-F289851EAA68}" type="pres">
      <dgm:prSet presAssocID="{47FE7AC6-D82C-48FE-9B47-953B6AB1E0FE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D2A3030C-4DC3-4EB1-A59E-A57382F0926F}" type="presOf" srcId="{0B331CF3-9B88-4249-92A1-66208ECF2918}" destId="{7C9AE804-8023-4E3E-8BBA-DDAD38CB1C2A}" srcOrd="0" destOrd="0" presId="urn:microsoft.com/office/officeart/2005/8/layout/radial2"/>
    <dgm:cxn modelId="{6B244930-3110-4490-8DE5-D8387820E5AD}" type="presOf" srcId="{F207E5EF-7037-4197-9626-0900B3B13B2F}" destId="{D7D3A27A-0820-4AFD-8197-9D3A8596251B}" srcOrd="0" destOrd="0" presId="urn:microsoft.com/office/officeart/2005/8/layout/radial2"/>
    <dgm:cxn modelId="{290AE433-614C-4FA9-933C-1F659CF05A0F}" type="presOf" srcId="{B454A9B1-D2C8-4881-8847-EAEDAFE49720}" destId="{97594B18-3FE2-419E-A4D2-5B33AF26410A}" srcOrd="0" destOrd="0" presId="urn:microsoft.com/office/officeart/2005/8/layout/radial2"/>
    <dgm:cxn modelId="{5A76CF64-3C92-47CC-9A98-A9FABF783FDF}" type="presOf" srcId="{82F2FF27-C2B4-4501-9038-4685CEC22D80}" destId="{144983C4-6EA2-4191-81C0-626C07ED6CB6}" srcOrd="0" destOrd="0" presId="urn:microsoft.com/office/officeart/2005/8/layout/radial2"/>
    <dgm:cxn modelId="{C2ABCA45-13D8-48E2-B4BF-AE89ADD7DD9B}" type="presOf" srcId="{47FE7AC6-D82C-48FE-9B47-953B6AB1E0FE}" destId="{31F3F61E-D8D9-48DF-AE5A-B5FCEE739D95}" srcOrd="0" destOrd="0" presId="urn:microsoft.com/office/officeart/2005/8/layout/radial2"/>
    <dgm:cxn modelId="{038BE585-DCF2-46E0-A1E9-9BEC4CDD1241}" type="presOf" srcId="{21B69811-17BA-423B-84C0-DE01FE0FC333}" destId="{EA302575-CDA0-4BDE-A37B-036DB7B6D69E}" srcOrd="0" destOrd="0" presId="urn:microsoft.com/office/officeart/2005/8/layout/radial2"/>
    <dgm:cxn modelId="{59B7B886-E158-470A-9BFA-5C2D43B7EADF}" srcId="{21B69811-17BA-423B-84C0-DE01FE0FC333}" destId="{F207E5EF-7037-4197-9626-0900B3B13B2F}" srcOrd="0" destOrd="0" parTransId="{0B331CF3-9B88-4249-92A1-66208ECF2918}" sibTransId="{045A175E-7A3D-4437-AFEC-6C8B3F5AD60B}"/>
    <dgm:cxn modelId="{393D6F8D-6F76-43C1-8A96-E34C0DDB61BF}" srcId="{F207E5EF-7037-4197-9626-0900B3B13B2F}" destId="{82F2FF27-C2B4-4501-9038-4685CEC22D80}" srcOrd="0" destOrd="0" parTransId="{93D99779-0EBA-4DCB-B52F-6ABB74573DB6}" sibTransId="{E67ECF49-DFCA-4344-90B2-6283ECB03BFF}"/>
    <dgm:cxn modelId="{00648796-0A06-4E5E-AB7D-20C5D7D79791}" srcId="{21B69811-17BA-423B-84C0-DE01FE0FC333}" destId="{B454A9B1-D2C8-4881-8847-EAEDAFE49720}" srcOrd="1" destOrd="0" parTransId="{3EEF7332-C94C-432C-90F2-804962922ADC}" sibTransId="{0CE83C8D-C708-4D95-B2A3-C5C15601B2F9}"/>
    <dgm:cxn modelId="{6F46B39A-56C3-4EAA-82F0-224100A6CCFE}" type="presOf" srcId="{D29DDB3F-91A8-4DAA-B7E3-1B76317B3ADF}" destId="{E29A8872-C3CD-428C-AF7F-8E1F7EBCFE5D}" srcOrd="0" destOrd="0" presId="urn:microsoft.com/office/officeart/2005/8/layout/radial2"/>
    <dgm:cxn modelId="{9B6D05AE-2665-43A4-B77B-4F52896616A8}" type="presOf" srcId="{BB7A7340-C685-451D-A524-FC0C07F412ED}" destId="{41626283-3DF7-4BAC-B156-F289851EAA68}" srcOrd="0" destOrd="0" presId="urn:microsoft.com/office/officeart/2005/8/layout/radial2"/>
    <dgm:cxn modelId="{6B166BB5-3FF9-4BC4-8BAE-24BDA0A919A7}" srcId="{21B69811-17BA-423B-84C0-DE01FE0FC333}" destId="{47FE7AC6-D82C-48FE-9B47-953B6AB1E0FE}" srcOrd="2" destOrd="0" parTransId="{D29DDB3F-91A8-4DAA-B7E3-1B76317B3ADF}" sibTransId="{DA721006-D0D8-43E4-9449-DE16651F753D}"/>
    <dgm:cxn modelId="{2D9B21B9-3DF9-485B-91F2-23717F52DCC9}" srcId="{47FE7AC6-D82C-48FE-9B47-953B6AB1E0FE}" destId="{BB7A7340-C685-451D-A524-FC0C07F412ED}" srcOrd="0" destOrd="0" parTransId="{50B0B718-D7ED-421B-8AE7-F11610C88861}" sibTransId="{8777CE1B-F0AC-4670-A29F-03083319ED21}"/>
    <dgm:cxn modelId="{EE110AC4-7335-4134-95D5-F119C4B0028B}" type="presOf" srcId="{3EEF7332-C94C-432C-90F2-804962922ADC}" destId="{87EB66C7-2B4F-47AD-8215-77A29815F992}" srcOrd="0" destOrd="0" presId="urn:microsoft.com/office/officeart/2005/8/layout/radial2"/>
    <dgm:cxn modelId="{D06832C7-978A-49CC-AD2E-DBFFFBEBB4D0}" srcId="{B454A9B1-D2C8-4881-8847-EAEDAFE49720}" destId="{E41DBAEC-AE7D-4DDD-9761-4BC422E97C2E}" srcOrd="0" destOrd="0" parTransId="{6C19908F-CBFA-4C12-9C08-58CBAFCBFA06}" sibTransId="{3241638F-B225-480E-84DE-0E2719C298F7}"/>
    <dgm:cxn modelId="{D2B4B6EA-083D-4EE2-95ED-338B3D7C033D}" type="presOf" srcId="{E41DBAEC-AE7D-4DDD-9761-4BC422E97C2E}" destId="{AF929528-C2DB-4F0B-A0D0-89D5B5940C26}" srcOrd="0" destOrd="0" presId="urn:microsoft.com/office/officeart/2005/8/layout/radial2"/>
    <dgm:cxn modelId="{134C2389-E2A4-499E-A720-648CB7F789D1}" type="presParOf" srcId="{EA302575-CDA0-4BDE-A37B-036DB7B6D69E}" destId="{EA05BFDC-033E-43E8-9754-6B3D2072A3F1}" srcOrd="0" destOrd="0" presId="urn:microsoft.com/office/officeart/2005/8/layout/radial2"/>
    <dgm:cxn modelId="{E9C8B31A-B126-4846-97F5-BBBF498AAD92}" type="presParOf" srcId="{EA05BFDC-033E-43E8-9754-6B3D2072A3F1}" destId="{7F450D73-EB39-44DA-B78C-F12BC57F1939}" srcOrd="0" destOrd="0" presId="urn:microsoft.com/office/officeart/2005/8/layout/radial2"/>
    <dgm:cxn modelId="{4BA03696-E61E-4D9E-8A23-CEF41D201AC2}" type="presParOf" srcId="{7F450D73-EB39-44DA-B78C-F12BC57F1939}" destId="{AD3D8407-79F5-4C56-8EE7-A2418CC0859F}" srcOrd="0" destOrd="0" presId="urn:microsoft.com/office/officeart/2005/8/layout/radial2"/>
    <dgm:cxn modelId="{2F0973AC-3CB5-4DAB-A0E2-1E76EF258729}" type="presParOf" srcId="{7F450D73-EB39-44DA-B78C-F12BC57F1939}" destId="{5D7B3BD7-5657-402E-B135-44D9C864FAED}" srcOrd="1" destOrd="0" presId="urn:microsoft.com/office/officeart/2005/8/layout/radial2"/>
    <dgm:cxn modelId="{EECD4CBD-4011-41EB-B9B6-EC39EDA1CA7B}" type="presParOf" srcId="{EA05BFDC-033E-43E8-9754-6B3D2072A3F1}" destId="{7C9AE804-8023-4E3E-8BBA-DDAD38CB1C2A}" srcOrd="1" destOrd="0" presId="urn:microsoft.com/office/officeart/2005/8/layout/radial2"/>
    <dgm:cxn modelId="{857025AC-AC79-4E83-A95E-3D56756AD560}" type="presParOf" srcId="{EA05BFDC-033E-43E8-9754-6B3D2072A3F1}" destId="{F56AB72F-1B6F-4A07-8D15-DCAB33916624}" srcOrd="2" destOrd="0" presId="urn:microsoft.com/office/officeart/2005/8/layout/radial2"/>
    <dgm:cxn modelId="{15BD54FA-687E-43FE-80DF-E14AD32BB58A}" type="presParOf" srcId="{F56AB72F-1B6F-4A07-8D15-DCAB33916624}" destId="{D7D3A27A-0820-4AFD-8197-9D3A8596251B}" srcOrd="0" destOrd="0" presId="urn:microsoft.com/office/officeart/2005/8/layout/radial2"/>
    <dgm:cxn modelId="{D7279086-89FB-44B6-A259-478DC29E6DDF}" type="presParOf" srcId="{F56AB72F-1B6F-4A07-8D15-DCAB33916624}" destId="{144983C4-6EA2-4191-81C0-626C07ED6CB6}" srcOrd="1" destOrd="0" presId="urn:microsoft.com/office/officeart/2005/8/layout/radial2"/>
    <dgm:cxn modelId="{F48A6FEC-3091-4D77-9DCA-B061866017ED}" type="presParOf" srcId="{EA05BFDC-033E-43E8-9754-6B3D2072A3F1}" destId="{87EB66C7-2B4F-47AD-8215-77A29815F992}" srcOrd="3" destOrd="0" presId="urn:microsoft.com/office/officeart/2005/8/layout/radial2"/>
    <dgm:cxn modelId="{FE6C7515-4991-4E72-9DC2-2C2A5E44A95C}" type="presParOf" srcId="{EA05BFDC-033E-43E8-9754-6B3D2072A3F1}" destId="{90BA26A3-A5B1-46D8-88F5-14A1BE084F64}" srcOrd="4" destOrd="0" presId="urn:microsoft.com/office/officeart/2005/8/layout/radial2"/>
    <dgm:cxn modelId="{74414875-8095-478D-B689-49C86AB6C11C}" type="presParOf" srcId="{90BA26A3-A5B1-46D8-88F5-14A1BE084F64}" destId="{97594B18-3FE2-419E-A4D2-5B33AF26410A}" srcOrd="0" destOrd="0" presId="urn:microsoft.com/office/officeart/2005/8/layout/radial2"/>
    <dgm:cxn modelId="{160907A5-3A47-47FE-B62E-3B41CF42B906}" type="presParOf" srcId="{90BA26A3-A5B1-46D8-88F5-14A1BE084F64}" destId="{AF929528-C2DB-4F0B-A0D0-89D5B5940C26}" srcOrd="1" destOrd="0" presId="urn:microsoft.com/office/officeart/2005/8/layout/radial2"/>
    <dgm:cxn modelId="{B8702340-D807-44CF-8CF5-305ABD788034}" type="presParOf" srcId="{EA05BFDC-033E-43E8-9754-6B3D2072A3F1}" destId="{E29A8872-C3CD-428C-AF7F-8E1F7EBCFE5D}" srcOrd="5" destOrd="0" presId="urn:microsoft.com/office/officeart/2005/8/layout/radial2"/>
    <dgm:cxn modelId="{1817D52B-6788-4650-B190-FA3BCE754099}" type="presParOf" srcId="{EA05BFDC-033E-43E8-9754-6B3D2072A3F1}" destId="{1F6300B5-43B9-406A-9E26-944CD3E24609}" srcOrd="6" destOrd="0" presId="urn:microsoft.com/office/officeart/2005/8/layout/radial2"/>
    <dgm:cxn modelId="{D457009A-B74C-4EAE-B561-9F33E2406618}" type="presParOf" srcId="{1F6300B5-43B9-406A-9E26-944CD3E24609}" destId="{31F3F61E-D8D9-48DF-AE5A-B5FCEE739D95}" srcOrd="0" destOrd="0" presId="urn:microsoft.com/office/officeart/2005/8/layout/radial2"/>
    <dgm:cxn modelId="{5017D338-B935-4A42-9232-1E09E6D79C25}" type="presParOf" srcId="{1F6300B5-43B9-406A-9E26-944CD3E24609}" destId="{41626283-3DF7-4BAC-B156-F289851EAA68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00B98-422E-428D-BE29-A6B3F7BE3D68}">
      <dsp:nvSpPr>
        <dsp:cNvPr id="0" name=""/>
        <dsp:cNvSpPr/>
      </dsp:nvSpPr>
      <dsp:spPr>
        <a:xfrm>
          <a:off x="454" y="521162"/>
          <a:ext cx="1074240" cy="998989"/>
        </a:xfrm>
        <a:prstGeom prst="ellipse">
          <a:avLst/>
        </a:prstGeom>
        <a:solidFill>
          <a:srgbClr val="FEF8D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>
              <a:solidFill>
                <a:schemeClr val="tx1"/>
              </a:solidFill>
              <a:latin typeface="Sun Life New Text" pitchFamily="2" charset="0"/>
            </a:rPr>
            <a:t>Current year’s RRSP limit</a:t>
          </a:r>
          <a:r>
            <a:rPr lang="en-CA" sz="1000" b="1" kern="1200" dirty="0">
              <a:solidFill>
                <a:schemeClr val="tx1"/>
              </a:solidFill>
              <a:latin typeface="Sun Life New Text" pitchFamily="2" charset="0"/>
            </a:rPr>
            <a:t> </a:t>
          </a:r>
          <a:endParaRPr lang="en-US" sz="10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57773" y="667461"/>
        <a:ext cx="759602" cy="706391"/>
      </dsp:txXfrm>
    </dsp:sp>
    <dsp:sp modelId="{A5EB9891-A3D0-46D3-B50E-5F9E73A2E340}">
      <dsp:nvSpPr>
        <dsp:cNvPr id="0" name=""/>
        <dsp:cNvSpPr/>
      </dsp:nvSpPr>
      <dsp:spPr>
        <a:xfrm>
          <a:off x="1120811" y="855955"/>
          <a:ext cx="329403" cy="329403"/>
        </a:xfrm>
        <a:prstGeom prst="mathMin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1164473" y="981919"/>
        <a:ext cx="242079" cy="77475"/>
      </dsp:txXfrm>
    </dsp:sp>
    <dsp:sp modelId="{450B19BB-9B00-47DC-BEE4-2DCA3451E5E5}">
      <dsp:nvSpPr>
        <dsp:cNvPr id="0" name=""/>
        <dsp:cNvSpPr/>
      </dsp:nvSpPr>
      <dsp:spPr>
        <a:xfrm>
          <a:off x="1496331" y="521162"/>
          <a:ext cx="1074240" cy="998989"/>
        </a:xfrm>
        <a:prstGeom prst="ellipse">
          <a:avLst/>
        </a:prstGeom>
        <a:solidFill>
          <a:srgbClr val="004F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bg2"/>
              </a:solidFill>
              <a:latin typeface="Sun Life New Text" pitchFamily="2" charset="0"/>
              <a:cs typeface="Arial" panose="020B0604020202020204" pitchFamily="34" charset="0"/>
            </a:rPr>
            <a:t>Previous year’s Pension Adjustment (PA) </a:t>
          </a:r>
          <a:endParaRPr lang="en-US" sz="1000" kern="1200" dirty="0">
            <a:solidFill>
              <a:schemeClr val="bg2"/>
            </a:solidFill>
            <a:latin typeface="Sun Life New Text" pitchFamily="2" charset="0"/>
          </a:endParaRPr>
        </a:p>
      </dsp:txBody>
      <dsp:txXfrm>
        <a:off x="1653650" y="667461"/>
        <a:ext cx="759602" cy="706391"/>
      </dsp:txXfrm>
    </dsp:sp>
    <dsp:sp modelId="{48FF3304-4402-4805-9797-7BB4ECE080B0}">
      <dsp:nvSpPr>
        <dsp:cNvPr id="0" name=""/>
        <dsp:cNvSpPr/>
      </dsp:nvSpPr>
      <dsp:spPr>
        <a:xfrm>
          <a:off x="2616688" y="855955"/>
          <a:ext cx="329403" cy="329403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660350" y="981919"/>
        <a:ext cx="242079" cy="77475"/>
      </dsp:txXfrm>
    </dsp:sp>
    <dsp:sp modelId="{B145F8F3-B2FE-4994-A0BA-20DF0D4E61A1}">
      <dsp:nvSpPr>
        <dsp:cNvPr id="0" name=""/>
        <dsp:cNvSpPr/>
      </dsp:nvSpPr>
      <dsp:spPr>
        <a:xfrm>
          <a:off x="2992208" y="521162"/>
          <a:ext cx="1074240" cy="998989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000" b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Unused</a:t>
          </a:r>
          <a:r>
            <a:rPr kumimoji="0" lang="en-US" sz="1000" b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 RRSP room</a:t>
          </a:r>
          <a:r>
            <a:rPr lang="en-US" sz="1000" kern="1200" dirty="0">
              <a:solidFill>
                <a:schemeClr val="tx1"/>
              </a:solidFill>
              <a:latin typeface="Sun Life New Text" pitchFamily="2" charset="0"/>
              <a:cs typeface="Arial" panose="020B0604020202020204" pitchFamily="34" charset="0"/>
            </a:rPr>
            <a:t> </a:t>
          </a:r>
          <a:endParaRPr lang="en-US" sz="10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3149527" y="667461"/>
        <a:ext cx="759602" cy="7063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00B98-422E-428D-BE29-A6B3F7BE3D68}">
      <dsp:nvSpPr>
        <dsp:cNvPr id="0" name=""/>
        <dsp:cNvSpPr/>
      </dsp:nvSpPr>
      <dsp:spPr>
        <a:xfrm>
          <a:off x="454" y="521162"/>
          <a:ext cx="1074240" cy="998989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000" kern="1200" dirty="0">
              <a:solidFill>
                <a:schemeClr val="tx1"/>
              </a:solidFill>
              <a:latin typeface="Sun Life New Text" pitchFamily="2" charset="0"/>
            </a:rPr>
            <a:t>Current year’s TFSA limit</a:t>
          </a:r>
          <a:r>
            <a:rPr lang="en-CA" sz="1000" b="1" kern="1200" dirty="0">
              <a:solidFill>
                <a:schemeClr val="tx1"/>
              </a:solidFill>
              <a:latin typeface="Sun Life New Text" pitchFamily="2" charset="0"/>
            </a:rPr>
            <a:t> </a:t>
          </a:r>
          <a:endParaRPr lang="en-US" sz="10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157773" y="667461"/>
        <a:ext cx="759602" cy="706391"/>
      </dsp:txXfrm>
    </dsp:sp>
    <dsp:sp modelId="{A5EB9891-A3D0-46D3-B50E-5F9E73A2E340}">
      <dsp:nvSpPr>
        <dsp:cNvPr id="0" name=""/>
        <dsp:cNvSpPr/>
      </dsp:nvSpPr>
      <dsp:spPr>
        <a:xfrm>
          <a:off x="1120811" y="855955"/>
          <a:ext cx="329403" cy="329403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 dirty="0"/>
        </a:p>
      </dsp:txBody>
      <dsp:txXfrm>
        <a:off x="1164473" y="981919"/>
        <a:ext cx="242079" cy="77475"/>
      </dsp:txXfrm>
    </dsp:sp>
    <dsp:sp modelId="{450B19BB-9B00-47DC-BEE4-2DCA3451E5E5}">
      <dsp:nvSpPr>
        <dsp:cNvPr id="0" name=""/>
        <dsp:cNvSpPr/>
      </dsp:nvSpPr>
      <dsp:spPr>
        <a:xfrm>
          <a:off x="1496331" y="580506"/>
          <a:ext cx="1074240" cy="998989"/>
        </a:xfrm>
        <a:prstGeom prst="ellipse">
          <a:avLst/>
        </a:prstGeom>
        <a:solidFill>
          <a:srgbClr val="004F7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Unused</a:t>
          </a:r>
          <a:r>
            <a:rPr kumimoji="0" lang="en-US" sz="1000" b="0" i="0" u="none" strike="noStrike" kern="1200" cap="none" spc="0" normalizeH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rPr>
            <a:t> TFSA room</a:t>
          </a:r>
          <a:r>
            <a:rPr lang="en-US" sz="1000" kern="1200" dirty="0">
              <a:solidFill>
                <a:schemeClr val="bg2"/>
              </a:solidFill>
              <a:latin typeface="Sun Life New Text" pitchFamily="2" charset="0"/>
              <a:cs typeface="Arial" panose="020B0604020202020204" pitchFamily="34" charset="0"/>
            </a:rPr>
            <a:t> </a:t>
          </a:r>
          <a:endParaRPr lang="en-US" sz="1000" kern="1200" dirty="0">
            <a:solidFill>
              <a:schemeClr val="bg2"/>
            </a:solidFill>
            <a:latin typeface="Sun Life New Text" pitchFamily="2" charset="0"/>
          </a:endParaRPr>
        </a:p>
      </dsp:txBody>
      <dsp:txXfrm>
        <a:off x="1653650" y="726805"/>
        <a:ext cx="759602" cy="706391"/>
      </dsp:txXfrm>
    </dsp:sp>
    <dsp:sp modelId="{48FF3304-4402-4805-9797-7BB4ECE080B0}">
      <dsp:nvSpPr>
        <dsp:cNvPr id="0" name=""/>
        <dsp:cNvSpPr/>
      </dsp:nvSpPr>
      <dsp:spPr>
        <a:xfrm>
          <a:off x="2616688" y="855955"/>
          <a:ext cx="329403" cy="329403"/>
        </a:xfrm>
        <a:prstGeom prst="mathPlus">
          <a:avLst/>
        </a:prstGeom>
        <a:solidFill>
          <a:srgbClr val="38758E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2660350" y="981919"/>
        <a:ext cx="242079" cy="77475"/>
      </dsp:txXfrm>
    </dsp:sp>
    <dsp:sp modelId="{B145F8F3-B2FE-4994-A0BA-20DF0D4E61A1}">
      <dsp:nvSpPr>
        <dsp:cNvPr id="0" name=""/>
        <dsp:cNvSpPr/>
      </dsp:nvSpPr>
      <dsp:spPr>
        <a:xfrm>
          <a:off x="2992208" y="521162"/>
          <a:ext cx="1074240" cy="998989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  <a:latin typeface="Sun Life New Text" pitchFamily="2" charset="0"/>
              <a:cs typeface="Arial" panose="020B0604020202020204" pitchFamily="34" charset="0"/>
            </a:rPr>
            <a:t>Withdrawals from previous years</a:t>
          </a:r>
          <a:endParaRPr lang="en-US" sz="1000" kern="1200" dirty="0">
            <a:solidFill>
              <a:schemeClr val="tx1"/>
            </a:solidFill>
            <a:latin typeface="Sun Life New Text" pitchFamily="2" charset="0"/>
          </a:endParaRPr>
        </a:p>
      </dsp:txBody>
      <dsp:txXfrm>
        <a:off x="3149527" y="667461"/>
        <a:ext cx="759602" cy="7063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9A8872-C3CD-428C-AF7F-8E1F7EBCFE5D}">
      <dsp:nvSpPr>
        <dsp:cNvPr id="0" name=""/>
        <dsp:cNvSpPr/>
      </dsp:nvSpPr>
      <dsp:spPr>
        <a:xfrm rot="2563116">
          <a:off x="1449450" y="2636973"/>
          <a:ext cx="562127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562127" y="326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EB66C7-2B4F-47AD-8215-77A29815F992}">
      <dsp:nvSpPr>
        <dsp:cNvPr id="0" name=""/>
        <dsp:cNvSpPr/>
      </dsp:nvSpPr>
      <dsp:spPr>
        <a:xfrm>
          <a:off x="1524018" y="1867210"/>
          <a:ext cx="625438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625438" y="326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9AE804-8023-4E3E-8BBA-DDAD38CB1C2A}">
      <dsp:nvSpPr>
        <dsp:cNvPr id="0" name=""/>
        <dsp:cNvSpPr/>
      </dsp:nvSpPr>
      <dsp:spPr>
        <a:xfrm rot="19036884">
          <a:off x="1449450" y="1097446"/>
          <a:ext cx="562127" cy="65214"/>
        </a:xfrm>
        <a:custGeom>
          <a:avLst/>
          <a:gdLst/>
          <a:ahLst/>
          <a:cxnLst/>
          <a:rect l="0" t="0" r="0" b="0"/>
          <a:pathLst>
            <a:path>
              <a:moveTo>
                <a:pt x="0" y="32607"/>
              </a:moveTo>
              <a:lnTo>
                <a:pt x="562127" y="3260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7B3BD7-5657-402E-B135-44D9C864FAED}">
      <dsp:nvSpPr>
        <dsp:cNvPr id="0" name=""/>
        <dsp:cNvSpPr/>
      </dsp:nvSpPr>
      <dsp:spPr>
        <a:xfrm>
          <a:off x="950" y="1003895"/>
          <a:ext cx="1791844" cy="1791844"/>
        </a:xfrm>
        <a:prstGeom prst="ellipse">
          <a:avLst/>
        </a:prstGeom>
        <a:solidFill>
          <a:schemeClr val="tx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D3A27A-0820-4AFD-8197-9D3A8596251B}">
      <dsp:nvSpPr>
        <dsp:cNvPr id="0" name=""/>
        <dsp:cNvSpPr/>
      </dsp:nvSpPr>
      <dsp:spPr>
        <a:xfrm>
          <a:off x="1794393" y="37152"/>
          <a:ext cx="1075106" cy="1075106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2"/>
              </a:solidFill>
            </a:rPr>
            <a:t>1.8 x </a:t>
          </a:r>
          <a:r>
            <a:rPr lang="en-US" sz="1200" kern="1200" dirty="0">
              <a:solidFill>
                <a:schemeClr val="tx2"/>
              </a:solidFill>
            </a:rPr>
            <a:t>more financial assets</a:t>
          </a:r>
        </a:p>
      </dsp:txBody>
      <dsp:txXfrm>
        <a:off x="1951839" y="194598"/>
        <a:ext cx="760214" cy="760214"/>
      </dsp:txXfrm>
    </dsp:sp>
    <dsp:sp modelId="{144983C4-6EA2-4191-81C0-626C07ED6CB6}">
      <dsp:nvSpPr>
        <dsp:cNvPr id="0" name=""/>
        <dsp:cNvSpPr/>
      </dsp:nvSpPr>
      <dsp:spPr>
        <a:xfrm>
          <a:off x="2977011" y="37152"/>
          <a:ext cx="1612660" cy="10751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Over 4 to 6 years</a:t>
          </a:r>
        </a:p>
      </dsp:txBody>
      <dsp:txXfrm>
        <a:off x="2977011" y="37152"/>
        <a:ext cx="1612660" cy="1075106"/>
      </dsp:txXfrm>
    </dsp:sp>
    <dsp:sp modelId="{97594B18-3FE2-419E-A4D2-5B33AF26410A}">
      <dsp:nvSpPr>
        <dsp:cNvPr id="0" name=""/>
        <dsp:cNvSpPr/>
      </dsp:nvSpPr>
      <dsp:spPr>
        <a:xfrm>
          <a:off x="2149456" y="1362264"/>
          <a:ext cx="1075106" cy="1075106"/>
        </a:xfrm>
        <a:prstGeom prst="ellipse">
          <a:avLst/>
        </a:prstGeom>
        <a:solidFill>
          <a:schemeClr val="accent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2"/>
              </a:solidFill>
            </a:rPr>
            <a:t>2.1 x </a:t>
          </a:r>
          <a:r>
            <a:rPr lang="en-US" sz="1200" kern="1200" dirty="0">
              <a:solidFill>
                <a:schemeClr val="tx2"/>
              </a:solidFill>
            </a:rPr>
            <a:t>more financial assets</a:t>
          </a:r>
        </a:p>
      </dsp:txBody>
      <dsp:txXfrm>
        <a:off x="2306902" y="1519710"/>
        <a:ext cx="760214" cy="760214"/>
      </dsp:txXfrm>
    </dsp:sp>
    <dsp:sp modelId="{AF929528-C2DB-4F0B-A0D0-89D5B5940C26}">
      <dsp:nvSpPr>
        <dsp:cNvPr id="0" name=""/>
        <dsp:cNvSpPr/>
      </dsp:nvSpPr>
      <dsp:spPr>
        <a:xfrm>
          <a:off x="3332073" y="1362264"/>
          <a:ext cx="1612660" cy="10751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Over 7 to 14 years</a:t>
          </a:r>
        </a:p>
      </dsp:txBody>
      <dsp:txXfrm>
        <a:off x="3332073" y="1362264"/>
        <a:ext cx="1612660" cy="1075106"/>
      </dsp:txXfrm>
    </dsp:sp>
    <dsp:sp modelId="{31F3F61E-D8D9-48DF-AE5A-B5FCEE739D95}">
      <dsp:nvSpPr>
        <dsp:cNvPr id="0" name=""/>
        <dsp:cNvSpPr/>
      </dsp:nvSpPr>
      <dsp:spPr>
        <a:xfrm>
          <a:off x="1794393" y="2687375"/>
          <a:ext cx="1075106" cy="1075106"/>
        </a:xfrm>
        <a:prstGeom prst="ellipse">
          <a:avLst/>
        </a:prstGeom>
        <a:solidFill>
          <a:schemeClr val="bg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b="1" kern="1200" dirty="0">
              <a:solidFill>
                <a:schemeClr val="tx2"/>
              </a:solidFill>
            </a:rPr>
            <a:t>2.3 x </a:t>
          </a:r>
          <a:r>
            <a:rPr lang="en-US" sz="1200" kern="1200" dirty="0">
              <a:solidFill>
                <a:schemeClr val="tx2"/>
              </a:solidFill>
            </a:rPr>
            <a:t>more financial assets</a:t>
          </a:r>
        </a:p>
      </dsp:txBody>
      <dsp:txXfrm>
        <a:off x="1951839" y="2844821"/>
        <a:ext cx="760214" cy="760214"/>
      </dsp:txXfrm>
    </dsp:sp>
    <dsp:sp modelId="{41626283-3DF7-4BAC-B156-F289851EAA68}">
      <dsp:nvSpPr>
        <dsp:cNvPr id="0" name=""/>
        <dsp:cNvSpPr/>
      </dsp:nvSpPr>
      <dsp:spPr>
        <a:xfrm>
          <a:off x="2977011" y="2687375"/>
          <a:ext cx="1612660" cy="10751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Over periods greater than 15 years</a:t>
          </a:r>
        </a:p>
      </dsp:txBody>
      <dsp:txXfrm>
        <a:off x="2977011" y="2687375"/>
        <a:ext cx="1612660" cy="10751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0.48095</cdr:x>
      <cdr:y>0.21796</cdr:y>
    </cdr:from>
    <cdr:to>
      <cdr:x>0.60317</cdr:x>
      <cdr:y>0.32752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7905826D-DC51-84F4-B4A4-6A65420D9D53}"/>
            </a:ext>
          </a:extLst>
        </cdr:cNvPr>
        <cdr:cNvSpPr txBox="1"/>
      </cdr:nvSpPr>
      <cdr:spPr>
        <a:xfrm xmlns:a="http://schemas.openxmlformats.org/drawingml/2006/main">
          <a:off x="3598055" y="516525"/>
          <a:ext cx="914400" cy="259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en-CA" sz="1400" b="1" dirty="0">
              <a:solidFill>
                <a:schemeClr val="tx1"/>
              </a:solidFill>
              <a:latin typeface="Sun Life New Text" pitchFamily="2" charset="0"/>
            </a:rPr>
            <a:t>$35,000</a:t>
          </a:r>
          <a:endParaRPr lang="en-US" sz="1400" b="1" dirty="0">
            <a:solidFill>
              <a:schemeClr val="tx1"/>
            </a:solidFill>
            <a:latin typeface="Sun Life New Text" pitchFamily="2" charset="0"/>
          </a:endParaRPr>
        </a:p>
      </cdr:txBody>
    </cdr:sp>
  </cdr:relSizeAnchor>
  <cdr:relSizeAnchor xmlns:cdr="http://schemas.openxmlformats.org/drawingml/2006/chartDrawing">
    <cdr:from>
      <cdr:x>0.7589</cdr:x>
      <cdr:y>0.6621</cdr:y>
    </cdr:from>
    <cdr:to>
      <cdr:x>0.88112</cdr:x>
      <cdr:y>0.77166</cdr:y>
    </cdr:to>
    <cdr:sp macro="" textlink="">
      <cdr:nvSpPr>
        <cdr:cNvPr id="3" name="TextBox 1">
          <a:extLst xmlns:a="http://schemas.openxmlformats.org/drawingml/2006/main">
            <a:ext uri="{FF2B5EF4-FFF2-40B4-BE49-F238E27FC236}">
              <a16:creationId xmlns:a16="http://schemas.microsoft.com/office/drawing/2014/main" id="{3681F039-CCF8-2FEB-B2C7-F2181C0252C8}"/>
            </a:ext>
          </a:extLst>
        </cdr:cNvPr>
        <cdr:cNvSpPr txBox="1"/>
      </cdr:nvSpPr>
      <cdr:spPr>
        <a:xfrm xmlns:a="http://schemas.openxmlformats.org/drawingml/2006/main">
          <a:off x="5677488" y="1569070"/>
          <a:ext cx="914353" cy="25963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en-CA" sz="1400" b="1" dirty="0">
              <a:solidFill>
                <a:schemeClr val="tx1"/>
              </a:solidFill>
              <a:latin typeface="Sun Life New Text" pitchFamily="2" charset="0"/>
            </a:rPr>
            <a:t>$52,000</a:t>
          </a:r>
          <a:endParaRPr lang="en-US" sz="1400" b="1" dirty="0">
            <a:solidFill>
              <a:schemeClr val="tx1"/>
            </a:solidFill>
            <a:latin typeface="Sun Life New Text" pitchFamily="2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3/9/2026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446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1806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1375B-AD03-DBBF-0E15-02308B53E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4BF3A-9F1A-00DE-0FF7-E7538B5FC7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328705-C33D-DBA8-DC43-5A39E64589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D3D96A-EE28-D8FD-2799-54DF714126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6767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81950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14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2021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9352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31440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933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7C370-FA85-6E38-A57E-1532D303A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99C768-C9D4-13CC-FC81-3E25D6D1587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D0D277-C497-F0FE-D434-8D5231A056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4ADD68-538B-B0A2-8F45-7891197381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90681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12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2911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4035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5840D-0278-EABD-7426-8465A26CC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E0F95E-E8FB-C6C2-1009-2967B04065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A83F6D-42E3-5CD4-74FB-FDAA456C88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545C2F-4626-12B8-BE87-5FD9215110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62375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63801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6441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28DD7-C058-DDD8-1D98-0795A7354D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EFEA97-0530-0159-8B30-634401FDF6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7A18DC-8CE3-76B5-1EC1-A20E13640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202152-3736-7F43-74ED-9198FA66F1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492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17A1A7-703D-AF42-A879-6FFC267805B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57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813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09B56-D73B-9127-1B1A-B8A24FB8B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D4E0B8-B17E-58EA-2EBE-B184510958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A06E45C-92DC-BE24-CF66-4BF898EB3C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50EE4-206A-7B9E-E254-E55DA18B22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40091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8C8B3-3D6F-0960-A46F-8557783229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9366B61-80E3-6455-3266-41941964F0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958EA6-6991-8F6B-01C4-DAC8D74CFB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952228-D51D-DF4D-DF6E-05A4050F97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4954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B6E72-4D72-40EC-CC7A-B56EF50DF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E4A5069-BECC-70C1-614B-AC90AA298E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7649FD-5349-09B6-125F-3ED928969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A47DAF-89FB-27FC-EA82-FFB043BF12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3304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2619482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513787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500152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16500087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233233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226142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20942994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65786797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629745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3684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4905006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4347401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39200928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6028164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177891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0571108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46447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5976789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043843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2025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89238813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280802777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477747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3912760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8283191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6832029" y="195141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6363084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88024253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84175191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5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6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2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5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6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6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5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32974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54290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07992071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10452189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572193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2" y="195265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2" y="195265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1" y="195265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30" y="195265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8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8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9600514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81545091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7361518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6178010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63174402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646813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166083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040650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5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5" y="195265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2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6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5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0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2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93163754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8376357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64531272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9375671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9930115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2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5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9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1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8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6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99697533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43204889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6345806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543110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486523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76755240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3400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396123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23076353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5515159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9217583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775444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8558434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88487222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795348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48636349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1937489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08675058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77486958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2662334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73818663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19927542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23282240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91503840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911435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166353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57742641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042214299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418600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38682691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9335467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875098283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5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6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2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5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6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6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5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94410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>
                <a:latin typeface="Sun Life New Display" pitchFamily="2" charset="0"/>
              </a:defRPr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Sun Life New Display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Sun Life New Display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966556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Sun Life New Display" pitchFamily="2" charset="0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058275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09058750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7340432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50745530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8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7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6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1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6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5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217077556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5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5" y="195265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2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6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5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0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2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66101714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89569853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60829092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66096390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154832657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2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40891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75262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2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5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9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1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8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6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088751421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818132243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68009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3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89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7833662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37232064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08254954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546656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2" y="195265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2" y="195265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1" y="195265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8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8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3915270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816816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14676937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92304864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80" y="3579953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80" y="3778389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090895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4966421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6832028" y="195140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21793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006952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40124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90264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8709011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9555073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7109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9596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7952336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1320436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1620258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426197416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2765935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083119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1134601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2484701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8572115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130225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63992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8685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070876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4310059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511020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634961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6803292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6832028" y="195140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344077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2191699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3569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57019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92088081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73083345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8697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175307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7018274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401270650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1193653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50653451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970768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339744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3396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4382204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2149820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1435589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97366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2998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5614127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99878194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7205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063557"/>
            <a:ext cx="2087563" cy="38846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063557"/>
            <a:ext cx="2087563" cy="3884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0978" y="1086745"/>
            <a:ext cx="2087563" cy="3884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063557"/>
            <a:ext cx="2087563" cy="38846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D11132FC-48B7-1261-098E-6E9CC41AE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53249165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7420268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93052662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13041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8288454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800916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88406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8027092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83704250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983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652573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23923376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405389192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5501663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95642856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193201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8436831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0906885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63672688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9615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10287142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676929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715147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63692774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34001112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329427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9868253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64372666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34600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074918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theme" Target="../theme/theme2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18" Type="http://schemas.openxmlformats.org/officeDocument/2006/relationships/slideLayout" Target="../slideLayouts/slideLayout68.xml"/><Relationship Id="rId26" Type="http://schemas.openxmlformats.org/officeDocument/2006/relationships/slideLayout" Target="../slideLayouts/slideLayout76.xml"/><Relationship Id="rId3" Type="http://schemas.openxmlformats.org/officeDocument/2006/relationships/slideLayout" Target="../slideLayouts/slideLayout53.xml"/><Relationship Id="rId21" Type="http://schemas.openxmlformats.org/officeDocument/2006/relationships/slideLayout" Target="../slideLayouts/slideLayout71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17" Type="http://schemas.openxmlformats.org/officeDocument/2006/relationships/slideLayout" Target="../slideLayouts/slideLayout67.xml"/><Relationship Id="rId25" Type="http://schemas.openxmlformats.org/officeDocument/2006/relationships/slideLayout" Target="../slideLayouts/slideLayout75.xml"/><Relationship Id="rId2" Type="http://schemas.openxmlformats.org/officeDocument/2006/relationships/slideLayout" Target="../slideLayouts/slideLayout52.xml"/><Relationship Id="rId16" Type="http://schemas.openxmlformats.org/officeDocument/2006/relationships/slideLayout" Target="../slideLayouts/slideLayout66.xml"/><Relationship Id="rId2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24" Type="http://schemas.openxmlformats.org/officeDocument/2006/relationships/slideLayout" Target="../slideLayouts/slideLayout74.xml"/><Relationship Id="rId5" Type="http://schemas.openxmlformats.org/officeDocument/2006/relationships/slideLayout" Target="../slideLayouts/slideLayout55.xml"/><Relationship Id="rId15" Type="http://schemas.openxmlformats.org/officeDocument/2006/relationships/slideLayout" Target="../slideLayouts/slideLayout65.xml"/><Relationship Id="rId23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0.xml"/><Relationship Id="rId19" Type="http://schemas.openxmlformats.org/officeDocument/2006/relationships/slideLayout" Target="../slideLayouts/slideLayout69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slideLayout" Target="../slideLayouts/slideLayout64.xml"/><Relationship Id="rId22" Type="http://schemas.openxmlformats.org/officeDocument/2006/relationships/slideLayout" Target="../slideLayouts/slideLayout72.xml"/><Relationship Id="rId27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89.xml"/><Relationship Id="rId18" Type="http://schemas.openxmlformats.org/officeDocument/2006/relationships/slideLayout" Target="../slideLayouts/slideLayout94.xml"/><Relationship Id="rId26" Type="http://schemas.openxmlformats.org/officeDocument/2006/relationships/slideLayout" Target="../slideLayouts/slideLayout102.xml"/><Relationship Id="rId39" Type="http://schemas.openxmlformats.org/officeDocument/2006/relationships/slideLayout" Target="../slideLayouts/slideLayout115.xml"/><Relationship Id="rId21" Type="http://schemas.openxmlformats.org/officeDocument/2006/relationships/slideLayout" Target="../slideLayouts/slideLayout97.xml"/><Relationship Id="rId34" Type="http://schemas.openxmlformats.org/officeDocument/2006/relationships/slideLayout" Target="../slideLayouts/slideLayout110.xml"/><Relationship Id="rId42" Type="http://schemas.openxmlformats.org/officeDocument/2006/relationships/slideLayout" Target="../slideLayouts/slideLayout118.xml"/><Relationship Id="rId47" Type="http://schemas.openxmlformats.org/officeDocument/2006/relationships/slideLayout" Target="../slideLayouts/slideLayout123.xml"/><Relationship Id="rId50" Type="http://schemas.openxmlformats.org/officeDocument/2006/relationships/slideLayout" Target="../slideLayouts/slideLayout126.xml"/><Relationship Id="rId55" Type="http://schemas.openxmlformats.org/officeDocument/2006/relationships/slideLayout" Target="../slideLayouts/slideLayout131.xml"/><Relationship Id="rId63" Type="http://schemas.openxmlformats.org/officeDocument/2006/relationships/slideLayout" Target="../slideLayouts/slideLayout139.xml"/><Relationship Id="rId68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83.xml"/><Relationship Id="rId71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78.xml"/><Relationship Id="rId16" Type="http://schemas.openxmlformats.org/officeDocument/2006/relationships/slideLayout" Target="../slideLayouts/slideLayout92.xml"/><Relationship Id="rId29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87.xml"/><Relationship Id="rId24" Type="http://schemas.openxmlformats.org/officeDocument/2006/relationships/slideLayout" Target="../slideLayouts/slideLayout100.xml"/><Relationship Id="rId32" Type="http://schemas.openxmlformats.org/officeDocument/2006/relationships/slideLayout" Target="../slideLayouts/slideLayout108.xml"/><Relationship Id="rId37" Type="http://schemas.openxmlformats.org/officeDocument/2006/relationships/slideLayout" Target="../slideLayouts/slideLayout113.xml"/><Relationship Id="rId40" Type="http://schemas.openxmlformats.org/officeDocument/2006/relationships/slideLayout" Target="../slideLayouts/slideLayout116.xml"/><Relationship Id="rId45" Type="http://schemas.openxmlformats.org/officeDocument/2006/relationships/slideLayout" Target="../slideLayouts/slideLayout121.xml"/><Relationship Id="rId53" Type="http://schemas.openxmlformats.org/officeDocument/2006/relationships/slideLayout" Target="../slideLayouts/slideLayout129.xml"/><Relationship Id="rId58" Type="http://schemas.openxmlformats.org/officeDocument/2006/relationships/slideLayout" Target="../slideLayouts/slideLayout134.xml"/><Relationship Id="rId66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91.xml"/><Relationship Id="rId23" Type="http://schemas.openxmlformats.org/officeDocument/2006/relationships/slideLayout" Target="../slideLayouts/slideLayout99.xml"/><Relationship Id="rId28" Type="http://schemas.openxmlformats.org/officeDocument/2006/relationships/slideLayout" Target="../slideLayouts/slideLayout104.xml"/><Relationship Id="rId36" Type="http://schemas.openxmlformats.org/officeDocument/2006/relationships/slideLayout" Target="../slideLayouts/slideLayout112.xml"/><Relationship Id="rId49" Type="http://schemas.openxmlformats.org/officeDocument/2006/relationships/slideLayout" Target="../slideLayouts/slideLayout125.xml"/><Relationship Id="rId57" Type="http://schemas.openxmlformats.org/officeDocument/2006/relationships/slideLayout" Target="../slideLayouts/slideLayout133.xml"/><Relationship Id="rId61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86.xml"/><Relationship Id="rId19" Type="http://schemas.openxmlformats.org/officeDocument/2006/relationships/slideLayout" Target="../slideLayouts/slideLayout95.xml"/><Relationship Id="rId31" Type="http://schemas.openxmlformats.org/officeDocument/2006/relationships/slideLayout" Target="../slideLayouts/slideLayout107.xml"/><Relationship Id="rId44" Type="http://schemas.openxmlformats.org/officeDocument/2006/relationships/slideLayout" Target="../slideLayouts/slideLayout120.xml"/><Relationship Id="rId52" Type="http://schemas.openxmlformats.org/officeDocument/2006/relationships/slideLayout" Target="../slideLayouts/slideLayout128.xml"/><Relationship Id="rId60" Type="http://schemas.openxmlformats.org/officeDocument/2006/relationships/slideLayout" Target="../slideLayouts/slideLayout136.xml"/><Relationship Id="rId65" Type="http://schemas.openxmlformats.org/officeDocument/2006/relationships/slideLayout" Target="../slideLayouts/slideLayout141.xml"/><Relationship Id="rId73" Type="http://schemas.openxmlformats.org/officeDocument/2006/relationships/theme" Target="../theme/theme4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slideLayout" Target="../slideLayouts/slideLayout90.xml"/><Relationship Id="rId22" Type="http://schemas.openxmlformats.org/officeDocument/2006/relationships/slideLayout" Target="../slideLayouts/slideLayout98.xml"/><Relationship Id="rId27" Type="http://schemas.openxmlformats.org/officeDocument/2006/relationships/slideLayout" Target="../slideLayouts/slideLayout103.xml"/><Relationship Id="rId30" Type="http://schemas.openxmlformats.org/officeDocument/2006/relationships/slideLayout" Target="../slideLayouts/slideLayout106.xml"/><Relationship Id="rId35" Type="http://schemas.openxmlformats.org/officeDocument/2006/relationships/slideLayout" Target="../slideLayouts/slideLayout111.xml"/><Relationship Id="rId43" Type="http://schemas.openxmlformats.org/officeDocument/2006/relationships/slideLayout" Target="../slideLayouts/slideLayout119.xml"/><Relationship Id="rId48" Type="http://schemas.openxmlformats.org/officeDocument/2006/relationships/slideLayout" Target="../slideLayouts/slideLayout124.xml"/><Relationship Id="rId56" Type="http://schemas.openxmlformats.org/officeDocument/2006/relationships/slideLayout" Target="../slideLayouts/slideLayout132.xml"/><Relationship Id="rId64" Type="http://schemas.openxmlformats.org/officeDocument/2006/relationships/slideLayout" Target="../slideLayouts/slideLayout140.xml"/><Relationship Id="rId69" Type="http://schemas.openxmlformats.org/officeDocument/2006/relationships/slideLayout" Target="../slideLayouts/slideLayout145.xml"/><Relationship Id="rId8" Type="http://schemas.openxmlformats.org/officeDocument/2006/relationships/slideLayout" Target="../slideLayouts/slideLayout84.xml"/><Relationship Id="rId51" Type="http://schemas.openxmlformats.org/officeDocument/2006/relationships/slideLayout" Target="../slideLayouts/slideLayout127.xml"/><Relationship Id="rId72" Type="http://schemas.openxmlformats.org/officeDocument/2006/relationships/slideLayout" Target="../slideLayouts/slideLayout148.xml"/><Relationship Id="rId3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8.xml"/><Relationship Id="rId17" Type="http://schemas.openxmlformats.org/officeDocument/2006/relationships/slideLayout" Target="../slideLayouts/slideLayout93.xml"/><Relationship Id="rId25" Type="http://schemas.openxmlformats.org/officeDocument/2006/relationships/slideLayout" Target="../slideLayouts/slideLayout101.xml"/><Relationship Id="rId33" Type="http://schemas.openxmlformats.org/officeDocument/2006/relationships/slideLayout" Target="../slideLayouts/slideLayout109.xml"/><Relationship Id="rId38" Type="http://schemas.openxmlformats.org/officeDocument/2006/relationships/slideLayout" Target="../slideLayouts/slideLayout114.xml"/><Relationship Id="rId46" Type="http://schemas.openxmlformats.org/officeDocument/2006/relationships/slideLayout" Target="../slideLayouts/slideLayout122.xml"/><Relationship Id="rId59" Type="http://schemas.openxmlformats.org/officeDocument/2006/relationships/slideLayout" Target="../slideLayouts/slideLayout135.xml"/><Relationship Id="rId67" Type="http://schemas.openxmlformats.org/officeDocument/2006/relationships/slideLayout" Target="../slideLayouts/slideLayout143.xml"/><Relationship Id="rId20" Type="http://schemas.openxmlformats.org/officeDocument/2006/relationships/slideLayout" Target="../slideLayouts/slideLayout96.xml"/><Relationship Id="rId41" Type="http://schemas.openxmlformats.org/officeDocument/2006/relationships/slideLayout" Target="../slideLayouts/slideLayout117.xml"/><Relationship Id="rId54" Type="http://schemas.openxmlformats.org/officeDocument/2006/relationships/slideLayout" Target="../slideLayouts/slideLayout130.xml"/><Relationship Id="rId62" Type="http://schemas.openxmlformats.org/officeDocument/2006/relationships/slideLayout" Target="../slideLayouts/slideLayout138.xml"/><Relationship Id="rId70" Type="http://schemas.openxmlformats.org/officeDocument/2006/relationships/slideLayout" Target="../slideLayouts/slideLayout146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slideLayout" Target="../slideLayouts/slideLayout161.xml"/><Relationship Id="rId18" Type="http://schemas.openxmlformats.org/officeDocument/2006/relationships/slideLayout" Target="../slideLayouts/slideLayout166.xml"/><Relationship Id="rId26" Type="http://schemas.openxmlformats.org/officeDocument/2006/relationships/slideLayout" Target="../slideLayouts/slideLayout174.xml"/><Relationship Id="rId3" Type="http://schemas.openxmlformats.org/officeDocument/2006/relationships/slideLayout" Target="../slideLayouts/slideLayout151.xml"/><Relationship Id="rId21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55.xml"/><Relationship Id="rId12" Type="http://schemas.openxmlformats.org/officeDocument/2006/relationships/slideLayout" Target="../slideLayouts/slideLayout160.xml"/><Relationship Id="rId17" Type="http://schemas.openxmlformats.org/officeDocument/2006/relationships/slideLayout" Target="../slideLayouts/slideLayout165.xml"/><Relationship Id="rId25" Type="http://schemas.openxmlformats.org/officeDocument/2006/relationships/slideLayout" Target="../slideLayouts/slideLayout173.xml"/><Relationship Id="rId2" Type="http://schemas.openxmlformats.org/officeDocument/2006/relationships/slideLayout" Target="../slideLayouts/slideLayout150.xml"/><Relationship Id="rId16" Type="http://schemas.openxmlformats.org/officeDocument/2006/relationships/slideLayout" Target="../slideLayouts/slideLayout164.xml"/><Relationship Id="rId20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24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53.xml"/><Relationship Id="rId15" Type="http://schemas.openxmlformats.org/officeDocument/2006/relationships/slideLayout" Target="../slideLayouts/slideLayout163.xml"/><Relationship Id="rId23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58.xml"/><Relationship Id="rId19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Relationship Id="rId14" Type="http://schemas.openxmlformats.org/officeDocument/2006/relationships/slideLayout" Target="../slideLayouts/slideLayout162.xml"/><Relationship Id="rId22" Type="http://schemas.openxmlformats.org/officeDocument/2006/relationships/slideLayout" Target="../slideLayouts/slideLayout170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slideLayout" Target="../slideLayouts/slideLayout187.xml"/><Relationship Id="rId18" Type="http://schemas.openxmlformats.org/officeDocument/2006/relationships/slideLayout" Target="../slideLayouts/slideLayout192.xml"/><Relationship Id="rId26" Type="http://schemas.openxmlformats.org/officeDocument/2006/relationships/slideLayout" Target="../slideLayouts/slideLayout200.xml"/><Relationship Id="rId3" Type="http://schemas.openxmlformats.org/officeDocument/2006/relationships/slideLayout" Target="../slideLayouts/slideLayout177.xml"/><Relationship Id="rId21" Type="http://schemas.openxmlformats.org/officeDocument/2006/relationships/slideLayout" Target="../slideLayouts/slideLayout195.xml"/><Relationship Id="rId7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6.xml"/><Relationship Id="rId17" Type="http://schemas.openxmlformats.org/officeDocument/2006/relationships/slideLayout" Target="../slideLayouts/slideLayout191.xml"/><Relationship Id="rId25" Type="http://schemas.openxmlformats.org/officeDocument/2006/relationships/slideLayout" Target="../slideLayouts/slideLayout199.xml"/><Relationship Id="rId2" Type="http://schemas.openxmlformats.org/officeDocument/2006/relationships/slideLayout" Target="../slideLayouts/slideLayout176.xml"/><Relationship Id="rId16" Type="http://schemas.openxmlformats.org/officeDocument/2006/relationships/slideLayout" Target="../slideLayouts/slideLayout190.xml"/><Relationship Id="rId20" Type="http://schemas.openxmlformats.org/officeDocument/2006/relationships/slideLayout" Target="../slideLayouts/slideLayout194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24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79.xml"/><Relationship Id="rId15" Type="http://schemas.openxmlformats.org/officeDocument/2006/relationships/slideLayout" Target="../slideLayouts/slideLayout189.xml"/><Relationship Id="rId23" Type="http://schemas.openxmlformats.org/officeDocument/2006/relationships/slideLayout" Target="../slideLayouts/slideLayout197.xml"/><Relationship Id="rId28" Type="http://schemas.openxmlformats.org/officeDocument/2006/relationships/theme" Target="../theme/theme6.xml"/><Relationship Id="rId10" Type="http://schemas.openxmlformats.org/officeDocument/2006/relationships/slideLayout" Target="../slideLayouts/slideLayout184.xml"/><Relationship Id="rId19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Relationship Id="rId14" Type="http://schemas.openxmlformats.org/officeDocument/2006/relationships/slideLayout" Target="../slideLayouts/slideLayout188.xml"/><Relationship Id="rId22" Type="http://schemas.openxmlformats.org/officeDocument/2006/relationships/slideLayout" Target="../slideLayouts/slideLayout196.xml"/><Relationship Id="rId27" Type="http://schemas.openxmlformats.org/officeDocument/2006/relationships/slideLayout" Target="../slideLayouts/slideLayout20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64" r:id="rId6"/>
    <p:sldLayoutId id="2147483674" r:id="rId7"/>
    <p:sldLayoutId id="2147483675" r:id="rId8"/>
    <p:sldLayoutId id="2147483677" r:id="rId9"/>
    <p:sldLayoutId id="2147483673" r:id="rId10"/>
    <p:sldLayoutId id="2147483667" r:id="rId11"/>
    <p:sldLayoutId id="2147483678" r:id="rId12"/>
    <p:sldLayoutId id="2147483679" r:id="rId13"/>
    <p:sldLayoutId id="2147483681" r:id="rId14"/>
    <p:sldLayoutId id="2147483717" r:id="rId15"/>
    <p:sldLayoutId id="2147483683" r:id="rId16"/>
    <p:sldLayoutId id="2147483680" r:id="rId17"/>
    <p:sldLayoutId id="2147483682" r:id="rId18"/>
    <p:sldLayoutId id="2147483691" r:id="rId19"/>
    <p:sldLayoutId id="2147483705" r:id="rId20"/>
    <p:sldLayoutId id="2147483706" r:id="rId21"/>
    <p:sldLayoutId id="2147483707" r:id="rId22"/>
    <p:sldLayoutId id="2147483711" r:id="rId23"/>
    <p:sldLayoutId id="2147483712" r:id="rId24"/>
    <p:sldLayoutId id="2147483718" r:id="rId25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606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  <p:sldLayoutId id="2147483803" r:id="rId13"/>
    <p:sldLayoutId id="2147483804" r:id="rId14"/>
    <p:sldLayoutId id="2147483805" r:id="rId15"/>
    <p:sldLayoutId id="2147483806" r:id="rId16"/>
    <p:sldLayoutId id="2147483807" r:id="rId17"/>
    <p:sldLayoutId id="2147483808" r:id="rId18"/>
    <p:sldLayoutId id="2147483809" r:id="rId19"/>
    <p:sldLayoutId id="2147483815" r:id="rId20"/>
    <p:sldLayoutId id="2147483816" r:id="rId21"/>
    <p:sldLayoutId id="2147483817" r:id="rId22"/>
    <p:sldLayoutId id="2147483821" r:id="rId23"/>
    <p:sldLayoutId id="2147483822" r:id="rId24"/>
    <p:sldLayoutId id="2147483823" r:id="rId25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228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  <p:sldLayoutId id="2147483895" r:id="rId12"/>
    <p:sldLayoutId id="2147483896" r:id="rId13"/>
    <p:sldLayoutId id="2147483897" r:id="rId14"/>
    <p:sldLayoutId id="2147483898" r:id="rId15"/>
    <p:sldLayoutId id="2147483899" r:id="rId16"/>
    <p:sldLayoutId id="2147483900" r:id="rId17"/>
    <p:sldLayoutId id="2147483901" r:id="rId18"/>
    <p:sldLayoutId id="2147483902" r:id="rId19"/>
    <p:sldLayoutId id="2147483903" r:id="rId20"/>
    <p:sldLayoutId id="2147483904" r:id="rId21"/>
    <p:sldLayoutId id="2147483905" r:id="rId22"/>
    <p:sldLayoutId id="2147483906" r:id="rId23"/>
    <p:sldLayoutId id="2147483907" r:id="rId24"/>
    <p:sldLayoutId id="2147483908" r:id="rId25"/>
    <p:sldLayoutId id="2147483909" r:id="rId26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239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  <p:sldLayoutId id="2147483922" r:id="rId12"/>
    <p:sldLayoutId id="2147483923" r:id="rId13"/>
    <p:sldLayoutId id="2147483924" r:id="rId14"/>
    <p:sldLayoutId id="2147483925" r:id="rId15"/>
    <p:sldLayoutId id="2147483926" r:id="rId16"/>
    <p:sldLayoutId id="2147483927" r:id="rId17"/>
    <p:sldLayoutId id="2147483928" r:id="rId18"/>
    <p:sldLayoutId id="2147483929" r:id="rId19"/>
    <p:sldLayoutId id="2147483930" r:id="rId20"/>
    <p:sldLayoutId id="2147483931" r:id="rId21"/>
    <p:sldLayoutId id="2147483932" r:id="rId22"/>
    <p:sldLayoutId id="2147483933" r:id="rId23"/>
    <p:sldLayoutId id="2147483934" r:id="rId24"/>
    <p:sldLayoutId id="2147483935" r:id="rId25"/>
    <p:sldLayoutId id="2147483936" r:id="rId26"/>
    <p:sldLayoutId id="2147483937" r:id="rId27"/>
    <p:sldLayoutId id="2147483938" r:id="rId28"/>
    <p:sldLayoutId id="2147483939" r:id="rId29"/>
    <p:sldLayoutId id="2147483940" r:id="rId30"/>
    <p:sldLayoutId id="2147483941" r:id="rId31"/>
    <p:sldLayoutId id="2147483942" r:id="rId32"/>
    <p:sldLayoutId id="2147483943" r:id="rId33"/>
    <p:sldLayoutId id="2147483944" r:id="rId34"/>
    <p:sldLayoutId id="2147483945" r:id="rId35"/>
    <p:sldLayoutId id="2147483946" r:id="rId36"/>
    <p:sldLayoutId id="2147483947" r:id="rId37"/>
    <p:sldLayoutId id="2147483948" r:id="rId38"/>
    <p:sldLayoutId id="2147483949" r:id="rId39"/>
    <p:sldLayoutId id="2147483950" r:id="rId40"/>
    <p:sldLayoutId id="2147483951" r:id="rId41"/>
    <p:sldLayoutId id="2147483952" r:id="rId42"/>
    <p:sldLayoutId id="2147483953" r:id="rId43"/>
    <p:sldLayoutId id="2147483954" r:id="rId44"/>
    <p:sldLayoutId id="2147483955" r:id="rId45"/>
    <p:sldLayoutId id="2147483956" r:id="rId46"/>
    <p:sldLayoutId id="2147483957" r:id="rId47"/>
    <p:sldLayoutId id="2147483958" r:id="rId48"/>
    <p:sldLayoutId id="2147483959" r:id="rId49"/>
    <p:sldLayoutId id="2147483960" r:id="rId50"/>
    <p:sldLayoutId id="2147483961" r:id="rId51"/>
    <p:sldLayoutId id="2147483962" r:id="rId52"/>
    <p:sldLayoutId id="2147483963" r:id="rId53"/>
    <p:sldLayoutId id="2147483964" r:id="rId54"/>
    <p:sldLayoutId id="2147483965" r:id="rId55"/>
    <p:sldLayoutId id="2147483966" r:id="rId56"/>
    <p:sldLayoutId id="2147483967" r:id="rId57"/>
    <p:sldLayoutId id="2147483968" r:id="rId58"/>
    <p:sldLayoutId id="2147483969" r:id="rId59"/>
    <p:sldLayoutId id="2147483970" r:id="rId60"/>
    <p:sldLayoutId id="2147483971" r:id="rId61"/>
    <p:sldLayoutId id="2147483972" r:id="rId62"/>
    <p:sldLayoutId id="2147483973" r:id="rId63"/>
    <p:sldLayoutId id="2147483974" r:id="rId64"/>
    <p:sldLayoutId id="2147483975" r:id="rId65"/>
    <p:sldLayoutId id="2147483976" r:id="rId66"/>
    <p:sldLayoutId id="2147483977" r:id="rId67"/>
    <p:sldLayoutId id="2147483978" r:id="rId68"/>
    <p:sldLayoutId id="2147483979" r:id="rId69"/>
    <p:sldLayoutId id="2147483980" r:id="rId70"/>
    <p:sldLayoutId id="2147483981" r:id="rId71"/>
    <p:sldLayoutId id="2147483982" r:id="rId72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151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  <p:sldLayoutId id="2147484082" r:id="rId12"/>
    <p:sldLayoutId id="2147484083" r:id="rId13"/>
    <p:sldLayoutId id="2147484084" r:id="rId14"/>
    <p:sldLayoutId id="2147484085" r:id="rId15"/>
    <p:sldLayoutId id="2147484086" r:id="rId16"/>
    <p:sldLayoutId id="2147484087" r:id="rId17"/>
    <p:sldLayoutId id="2147484088" r:id="rId18"/>
    <p:sldLayoutId id="2147484089" r:id="rId19"/>
    <p:sldLayoutId id="2147484090" r:id="rId20"/>
    <p:sldLayoutId id="2147484091" r:id="rId21"/>
    <p:sldLayoutId id="2147484092" r:id="rId22"/>
    <p:sldLayoutId id="2147484093" r:id="rId23"/>
    <p:sldLayoutId id="2147484094" r:id="rId24"/>
    <p:sldLayoutId id="2147484095" r:id="rId25"/>
    <p:sldLayoutId id="2147484096" r:id="rId26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2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2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8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1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  <p:sldLayoutId id="2147484109" r:id="rId12"/>
    <p:sldLayoutId id="2147484110" r:id="rId13"/>
    <p:sldLayoutId id="2147484111" r:id="rId14"/>
    <p:sldLayoutId id="2147484112" r:id="rId15"/>
    <p:sldLayoutId id="2147484113" r:id="rId16"/>
    <p:sldLayoutId id="2147484114" r:id="rId17"/>
    <p:sldLayoutId id="2147484115" r:id="rId18"/>
    <p:sldLayoutId id="2147484116" r:id="rId19"/>
    <p:sldLayoutId id="2147484117" r:id="rId20"/>
    <p:sldLayoutId id="2147484118" r:id="rId21"/>
    <p:sldLayoutId id="2147484119" r:id="rId22"/>
    <p:sldLayoutId id="2147484120" r:id="rId23"/>
    <p:sldLayoutId id="2147484121" r:id="rId24"/>
    <p:sldLayoutId id="2147484122" r:id="rId25"/>
    <p:sldLayoutId id="2147484123" r:id="rId26"/>
    <p:sldLayoutId id="2147484124" r:id="rId27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9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1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18.svg"/><Relationship Id="rId4" Type="http://schemas.openxmlformats.org/officeDocument/2006/relationships/diagramLayout" Target="../diagrams/layout2.xml"/><Relationship Id="rId9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nlife.ca/mymoney" TargetMode="External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9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534FD38-6010-B392-FD1D-0BB54CE7BD3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28218" y="1902758"/>
            <a:ext cx="3600450" cy="818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Save for retirement now</a:t>
            </a:r>
          </a:p>
        </p:txBody>
      </p:sp>
      <p:pic>
        <p:nvPicPr>
          <p:cNvPr id="4" name="Picture Placeholder 14">
            <a:extLst>
              <a:ext uri="{FF2B5EF4-FFF2-40B4-BE49-F238E27FC236}">
                <a16:creationId xmlns:a16="http://schemas.microsoft.com/office/drawing/2014/main" id="{2CF936A1-0BE4-5C82-47A2-2BF55053E1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273" r="27273"/>
          <a:stretch>
            <a:fillRect/>
          </a:stretch>
        </p:blipFill>
        <p:spPr>
          <a:xfrm>
            <a:off x="4627582" y="204788"/>
            <a:ext cx="4300517" cy="473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90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2CDEB5-84FA-F9B5-55F1-E93A8ADDBF3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2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CA" dirty="0"/>
              <a:t>Payments 2026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8AD16CF-A436-C1CF-6832-9A2C8A178C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6826983" y="2398625"/>
            <a:ext cx="21210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3715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Arial" panose="020B0604020202020204" pitchFamily="34" charset="0"/>
              </a:rPr>
              <a:t>Payments 2026***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F76358-C064-A66D-1C84-72BD12206B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5111" y="1033027"/>
            <a:ext cx="1836009" cy="792163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CPP/QPP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72CC75B-EBF3-3817-64ED-4AF622BCAB14}"/>
              </a:ext>
            </a:extLst>
          </p:cNvPr>
          <p:cNvSpPr txBox="1">
            <a:spLocks/>
          </p:cNvSpPr>
          <p:nvPr/>
        </p:nvSpPr>
        <p:spPr>
          <a:xfrm>
            <a:off x="251668" y="1688604"/>
            <a:ext cx="1827480" cy="43858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3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Average payout*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F748C524-B7E7-8531-7FDE-7DFB5817979B}"/>
              </a:ext>
            </a:extLst>
          </p:cNvPr>
          <p:cNvSpPr txBox="1">
            <a:spLocks/>
          </p:cNvSpPr>
          <p:nvPr/>
        </p:nvSpPr>
        <p:spPr>
          <a:xfrm>
            <a:off x="284688" y="2286516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$803.76/month</a:t>
            </a:r>
            <a:endParaRPr kumimoji="0" lang="en-CA" sz="14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$9,645/year</a:t>
            </a:r>
            <a:endParaRPr kumimoji="0" lang="en-CA" sz="1400" b="1" i="0" u="none" strike="noStrike" kern="120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C5E3C97-935B-7DDD-754B-2527E7FCA4C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39" y="3290876"/>
            <a:ext cx="1827480" cy="154578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Maximum payment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9A023BD-80B5-10FD-AFAD-2A75C737830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68687" y="3724025"/>
            <a:ext cx="1831610" cy="990600"/>
          </a:xfrm>
        </p:spPr>
        <p:txBody>
          <a:bodyPr/>
          <a:lstStyle/>
          <a:p>
            <a:pPr defTabSz="91435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latin typeface="Sun Life New Text" pitchFamily="2" charset="0"/>
                <a:cs typeface="Arial" panose="020B0604020202020204" pitchFamily="34" charset="0"/>
              </a:rPr>
              <a:t>$1,507.65/month</a:t>
            </a:r>
          </a:p>
          <a:p>
            <a:pPr defTabSz="91435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latin typeface="Sun Life New Text" pitchFamily="2" charset="0"/>
                <a:cs typeface="Arial" panose="020B0604020202020204" pitchFamily="34" charset="0"/>
              </a:rPr>
              <a:t>$18,092/year</a:t>
            </a:r>
            <a:endParaRPr lang="en-CA" sz="14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1AF947F-7B87-A9F1-5CFB-8076729D07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463656" y="1033026"/>
            <a:ext cx="1836009" cy="468286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OAS</a:t>
            </a:r>
          </a:p>
          <a:p>
            <a:endParaRPr lang="en-US" sz="1800" dirty="0">
              <a:latin typeface="Sun Life New Display" pitchFamily="2" charset="0"/>
            </a:endParaRPr>
          </a:p>
        </p:txBody>
      </p:sp>
      <p:sp>
        <p:nvSpPr>
          <p:cNvPr id="2" name="Text Placeholder 11">
            <a:extLst>
              <a:ext uri="{FF2B5EF4-FFF2-40B4-BE49-F238E27FC236}">
                <a16:creationId xmlns:a16="http://schemas.microsoft.com/office/drawing/2014/main" id="{1E778438-DFD1-E7A8-6A09-3C8852217934}"/>
              </a:ext>
            </a:extLst>
          </p:cNvPr>
          <p:cNvSpPr txBox="1">
            <a:spLocks/>
          </p:cNvSpPr>
          <p:nvPr/>
        </p:nvSpPr>
        <p:spPr>
          <a:xfrm>
            <a:off x="2463655" y="1701483"/>
            <a:ext cx="1827480" cy="15457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Maximum payment</a:t>
            </a:r>
          </a:p>
        </p:txBody>
      </p:sp>
      <p:sp>
        <p:nvSpPr>
          <p:cNvPr id="43" name="Text Placeholder 12">
            <a:extLst>
              <a:ext uri="{FF2B5EF4-FFF2-40B4-BE49-F238E27FC236}">
                <a16:creationId xmlns:a16="http://schemas.microsoft.com/office/drawing/2014/main" id="{53D69F02-216E-B67E-49A5-0A5B0C4AF0EA}"/>
              </a:ext>
            </a:extLst>
          </p:cNvPr>
          <p:cNvSpPr txBox="1">
            <a:spLocks/>
          </p:cNvSpPr>
          <p:nvPr/>
        </p:nvSpPr>
        <p:spPr>
          <a:xfrm>
            <a:off x="2443081" y="2286516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$742.31/month</a:t>
            </a:r>
          </a:p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$8,908/year**</a:t>
            </a: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972BB89-2D29-87A7-BE5C-9B70336EC06E}"/>
              </a:ext>
            </a:extLst>
          </p:cNvPr>
          <p:cNvSpPr txBox="1"/>
          <p:nvPr/>
        </p:nvSpPr>
        <p:spPr>
          <a:xfrm>
            <a:off x="2443081" y="3249298"/>
            <a:ext cx="176125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3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Seniors aged 75 and over see an automatic 10% increase of their OAS pension.</a:t>
            </a: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53A2D17-22CE-D241-A96E-FCC2C2CBA1B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74704" y="1033026"/>
            <a:ext cx="1836009" cy="430294"/>
          </a:xfrm>
        </p:spPr>
        <p:txBody>
          <a:bodyPr/>
          <a:lstStyle/>
          <a:p>
            <a:r>
              <a:rPr lang="en-US" sz="1800" dirty="0">
                <a:latin typeface="Sun Life New Display" pitchFamily="2" charset="0"/>
              </a:rPr>
              <a:t>GIS**</a:t>
            </a:r>
          </a:p>
          <a:p>
            <a:endParaRPr lang="en-US" sz="1800" dirty="0">
              <a:latin typeface="Sun Life New Display" pitchFamily="2" charset="0"/>
            </a:endParaRP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ABCF3029-2D22-71B0-82C4-12155F8FF2B9}"/>
              </a:ext>
            </a:extLst>
          </p:cNvPr>
          <p:cNvSpPr txBox="1">
            <a:spLocks/>
          </p:cNvSpPr>
          <p:nvPr/>
        </p:nvSpPr>
        <p:spPr>
          <a:xfrm>
            <a:off x="4631438" y="1701484"/>
            <a:ext cx="1827480" cy="62241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3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Maximum payment </a:t>
            </a: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single or spouse not receiving</a:t>
            </a:r>
          </a:p>
        </p:txBody>
      </p:sp>
      <p:sp>
        <p:nvSpPr>
          <p:cNvPr id="44" name="Text Placeholder 14">
            <a:extLst>
              <a:ext uri="{FF2B5EF4-FFF2-40B4-BE49-F238E27FC236}">
                <a16:creationId xmlns:a16="http://schemas.microsoft.com/office/drawing/2014/main" id="{DDA6D73F-5401-BEF5-763C-1877544DB65A}"/>
              </a:ext>
            </a:extLst>
          </p:cNvPr>
          <p:cNvSpPr txBox="1">
            <a:spLocks/>
          </p:cNvSpPr>
          <p:nvPr/>
        </p:nvSpPr>
        <p:spPr>
          <a:xfrm>
            <a:off x="4631440" y="2282201"/>
            <a:ext cx="1831610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$1,108.74/month</a:t>
            </a:r>
          </a:p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$13,305/year</a:t>
            </a: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355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7B9E727-E1D1-6959-0451-75A82079E120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4683233" y="3249296"/>
            <a:ext cx="1827480" cy="154578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Maximum payment </a:t>
            </a:r>
            <a:r>
              <a:rPr lang="en-US" dirty="0">
                <a:solidFill>
                  <a:schemeClr val="tx2"/>
                </a:solidFill>
                <a:latin typeface="Sun Life New Display" pitchFamily="2" charset="0"/>
              </a:rPr>
              <a:t>spouse receiving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F3850553-9284-3BA1-C238-948CF46E1455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83234" y="3768366"/>
            <a:ext cx="1831610" cy="990600"/>
          </a:xfrm>
        </p:spPr>
        <p:txBody>
          <a:bodyPr/>
          <a:lstStyle/>
          <a:p>
            <a:pPr defTabSz="91435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latin typeface="Sun Life New Text" pitchFamily="2" charset="0"/>
                <a:cs typeface="Arial" panose="020B0604020202020204" pitchFamily="34" charset="0"/>
              </a:rPr>
              <a:t>$667.41/month</a:t>
            </a:r>
          </a:p>
          <a:p>
            <a:pPr defTabSz="91435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400" dirty="0">
                <a:latin typeface="Sun Life New Text" pitchFamily="2" charset="0"/>
                <a:cs typeface="Arial" panose="020B0604020202020204" pitchFamily="34" charset="0"/>
              </a:rPr>
              <a:t>$8,009/year</a:t>
            </a:r>
            <a:endParaRPr lang="en-CA" sz="1400" dirty="0">
              <a:latin typeface="Sun Life New Text" pitchFamily="2" charset="0"/>
              <a:cs typeface="Arial" panose="020B0604020202020204" pitchFamily="34" charset="0"/>
            </a:endParaRPr>
          </a:p>
        </p:txBody>
      </p:sp>
      <p:grpSp>
        <p:nvGrpSpPr>
          <p:cNvPr id="20" name="Graphic 5">
            <a:extLst>
              <a:ext uri="{FF2B5EF4-FFF2-40B4-BE49-F238E27FC236}">
                <a16:creationId xmlns:a16="http://schemas.microsoft.com/office/drawing/2014/main" id="{FD80ED19-1F01-9480-56B8-BF502A51B9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66455" y="485323"/>
            <a:ext cx="393275" cy="347531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874FA7E3-7DFF-2F92-9037-076B9C74E53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86703ED2-9F92-601B-D14E-7942E8F9E93E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B87C949E-0990-694C-4568-03AA6C62BE0F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190A66A8-7ECB-E6BD-49BD-AAA2081B9681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64B11DE-3356-1031-ECFD-6402EE2D628B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A175D0C0-3EED-08B2-7F80-B3AA5E739EE8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  <p:grpSp>
        <p:nvGrpSpPr>
          <p:cNvPr id="27" name="Graphic 5">
            <a:extLst>
              <a:ext uri="{FF2B5EF4-FFF2-40B4-BE49-F238E27FC236}">
                <a16:creationId xmlns:a16="http://schemas.microsoft.com/office/drawing/2014/main" id="{17B34CB4-F50A-FEDA-FA91-6D8811D473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87234" y="457877"/>
            <a:ext cx="373639" cy="374977"/>
            <a:chOff x="4401454" y="3380605"/>
            <a:chExt cx="373639" cy="374977"/>
          </a:xfrm>
          <a:solidFill>
            <a:srgbClr val="252122"/>
          </a:solidFill>
        </p:grpSpPr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FA0443E2-7D2C-E068-E003-3859EA82D99B}"/>
                </a:ext>
              </a:extLst>
            </p:cNvPr>
            <p:cNvSpPr/>
            <p:nvPr/>
          </p:nvSpPr>
          <p:spPr>
            <a:xfrm>
              <a:off x="4701944" y="3490349"/>
              <a:ext cx="64041" cy="265233"/>
            </a:xfrm>
            <a:custGeom>
              <a:avLst/>
              <a:gdLst>
                <a:gd name="connsiteX0" fmla="*/ 64001 w 64041"/>
                <a:gd name="connsiteY0" fmla="*/ 265233 h 265233"/>
                <a:gd name="connsiteX1" fmla="*/ 0 w 64041"/>
                <a:gd name="connsiteY1" fmla="*/ 265233 h 265233"/>
                <a:gd name="connsiteX2" fmla="*/ 0 w 64041"/>
                <a:gd name="connsiteY2" fmla="*/ 0 h 265233"/>
                <a:gd name="connsiteX3" fmla="*/ 64041 w 64041"/>
                <a:gd name="connsiteY3" fmla="*/ 0 h 265233"/>
                <a:gd name="connsiteX4" fmla="*/ 64041 w 64041"/>
                <a:gd name="connsiteY4" fmla="*/ 265233 h 265233"/>
                <a:gd name="connsiteX5" fmla="*/ 9149 w 64041"/>
                <a:gd name="connsiteY5" fmla="*/ 256084 h 265233"/>
                <a:gd name="connsiteX6" fmla="*/ 54893 w 64041"/>
                <a:gd name="connsiteY6" fmla="*/ 256084 h 265233"/>
                <a:gd name="connsiteX7" fmla="*/ 54893 w 64041"/>
                <a:gd name="connsiteY7" fmla="*/ 9149 h 265233"/>
                <a:gd name="connsiteX8" fmla="*/ 9149 w 64041"/>
                <a:gd name="connsiteY8" fmla="*/ 9149 h 265233"/>
                <a:gd name="connsiteX9" fmla="*/ 9149 w 64041"/>
                <a:gd name="connsiteY9" fmla="*/ 256084 h 2652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41" h="265233">
                  <a:moveTo>
                    <a:pt x="64001" y="265233"/>
                  </a:moveTo>
                  <a:lnTo>
                    <a:pt x="0" y="265233"/>
                  </a:lnTo>
                  <a:lnTo>
                    <a:pt x="0" y="0"/>
                  </a:lnTo>
                  <a:lnTo>
                    <a:pt x="64041" y="0"/>
                  </a:lnTo>
                  <a:lnTo>
                    <a:pt x="64041" y="265233"/>
                  </a:lnTo>
                  <a:close/>
                  <a:moveTo>
                    <a:pt x="9149" y="256084"/>
                  </a:moveTo>
                  <a:lnTo>
                    <a:pt x="54893" y="256084"/>
                  </a:lnTo>
                  <a:lnTo>
                    <a:pt x="54893" y="9149"/>
                  </a:lnTo>
                  <a:lnTo>
                    <a:pt x="9149" y="9149"/>
                  </a:lnTo>
                  <a:lnTo>
                    <a:pt x="9149" y="256084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3CE7EA0D-61BE-F080-46F7-DB397CC273A5}"/>
                </a:ext>
              </a:extLst>
            </p:cNvPr>
            <p:cNvSpPr/>
            <p:nvPr/>
          </p:nvSpPr>
          <p:spPr>
            <a:xfrm>
              <a:off x="4601348" y="3590864"/>
              <a:ext cx="64000" cy="164718"/>
            </a:xfrm>
            <a:custGeom>
              <a:avLst/>
              <a:gdLst>
                <a:gd name="connsiteX0" fmla="*/ 64001 w 64000"/>
                <a:gd name="connsiteY0" fmla="*/ 164718 h 164718"/>
                <a:gd name="connsiteX1" fmla="*/ 0 w 64000"/>
                <a:gd name="connsiteY1" fmla="*/ 164718 h 164718"/>
                <a:gd name="connsiteX2" fmla="*/ 0 w 64000"/>
                <a:gd name="connsiteY2" fmla="*/ 0 h 164718"/>
                <a:gd name="connsiteX3" fmla="*/ 64001 w 64000"/>
                <a:gd name="connsiteY3" fmla="*/ 0 h 164718"/>
                <a:gd name="connsiteX4" fmla="*/ 64001 w 64000"/>
                <a:gd name="connsiteY4" fmla="*/ 164718 h 164718"/>
                <a:gd name="connsiteX5" fmla="*/ 9149 w 64000"/>
                <a:gd name="connsiteY5" fmla="*/ 155569 h 164718"/>
                <a:gd name="connsiteX6" fmla="*/ 54893 w 64000"/>
                <a:gd name="connsiteY6" fmla="*/ 155569 h 164718"/>
                <a:gd name="connsiteX7" fmla="*/ 54893 w 64000"/>
                <a:gd name="connsiteY7" fmla="*/ 9149 h 164718"/>
                <a:gd name="connsiteX8" fmla="*/ 9149 w 64000"/>
                <a:gd name="connsiteY8" fmla="*/ 9149 h 164718"/>
                <a:gd name="connsiteX9" fmla="*/ 9149 w 64000"/>
                <a:gd name="connsiteY9" fmla="*/ 155569 h 16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00" h="164718">
                  <a:moveTo>
                    <a:pt x="64001" y="164718"/>
                  </a:moveTo>
                  <a:lnTo>
                    <a:pt x="0" y="164718"/>
                  </a:lnTo>
                  <a:lnTo>
                    <a:pt x="0" y="0"/>
                  </a:lnTo>
                  <a:lnTo>
                    <a:pt x="64001" y="0"/>
                  </a:lnTo>
                  <a:lnTo>
                    <a:pt x="64001" y="164718"/>
                  </a:lnTo>
                  <a:close/>
                  <a:moveTo>
                    <a:pt x="9149" y="155569"/>
                  </a:moveTo>
                  <a:lnTo>
                    <a:pt x="54893" y="155569"/>
                  </a:lnTo>
                  <a:lnTo>
                    <a:pt x="54893" y="9149"/>
                  </a:lnTo>
                  <a:lnTo>
                    <a:pt x="9149" y="9149"/>
                  </a:lnTo>
                  <a:lnTo>
                    <a:pt x="9149" y="15556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0087CCB-D329-16BB-E44C-5B28BF6302A3}"/>
                </a:ext>
              </a:extLst>
            </p:cNvPr>
            <p:cNvSpPr/>
            <p:nvPr/>
          </p:nvSpPr>
          <p:spPr>
            <a:xfrm>
              <a:off x="4500753" y="3690975"/>
              <a:ext cx="64000" cy="64608"/>
            </a:xfrm>
            <a:custGeom>
              <a:avLst/>
              <a:gdLst>
                <a:gd name="connsiteX0" fmla="*/ 64001 w 64000"/>
                <a:gd name="connsiteY0" fmla="*/ 64608 h 64608"/>
                <a:gd name="connsiteX1" fmla="*/ 0 w 64000"/>
                <a:gd name="connsiteY1" fmla="*/ 64608 h 64608"/>
                <a:gd name="connsiteX2" fmla="*/ 0 w 64000"/>
                <a:gd name="connsiteY2" fmla="*/ 0 h 64608"/>
                <a:gd name="connsiteX3" fmla="*/ 64001 w 64000"/>
                <a:gd name="connsiteY3" fmla="*/ 0 h 64608"/>
                <a:gd name="connsiteX4" fmla="*/ 64001 w 64000"/>
                <a:gd name="connsiteY4" fmla="*/ 64608 h 64608"/>
                <a:gd name="connsiteX5" fmla="*/ 9108 w 64000"/>
                <a:gd name="connsiteY5" fmla="*/ 55459 h 64608"/>
                <a:gd name="connsiteX6" fmla="*/ 54852 w 64000"/>
                <a:gd name="connsiteY6" fmla="*/ 55459 h 64608"/>
                <a:gd name="connsiteX7" fmla="*/ 54852 w 64000"/>
                <a:gd name="connsiteY7" fmla="*/ 9108 h 64608"/>
                <a:gd name="connsiteX8" fmla="*/ 9108 w 64000"/>
                <a:gd name="connsiteY8" fmla="*/ 9108 h 64608"/>
                <a:gd name="connsiteX9" fmla="*/ 9108 w 64000"/>
                <a:gd name="connsiteY9" fmla="*/ 55459 h 64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00" h="64608">
                  <a:moveTo>
                    <a:pt x="64001" y="64608"/>
                  </a:moveTo>
                  <a:lnTo>
                    <a:pt x="0" y="64608"/>
                  </a:lnTo>
                  <a:lnTo>
                    <a:pt x="0" y="0"/>
                  </a:lnTo>
                  <a:lnTo>
                    <a:pt x="64001" y="0"/>
                  </a:lnTo>
                  <a:lnTo>
                    <a:pt x="64001" y="64608"/>
                  </a:lnTo>
                  <a:close/>
                  <a:moveTo>
                    <a:pt x="9108" y="55459"/>
                  </a:moveTo>
                  <a:lnTo>
                    <a:pt x="54852" y="55459"/>
                  </a:lnTo>
                  <a:lnTo>
                    <a:pt x="54852" y="9108"/>
                  </a:lnTo>
                  <a:lnTo>
                    <a:pt x="9108" y="9108"/>
                  </a:lnTo>
                  <a:lnTo>
                    <a:pt x="9108" y="5545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9E9CB19F-132A-A346-8EA8-95E53F8D9578}"/>
                </a:ext>
              </a:extLst>
            </p:cNvPr>
            <p:cNvSpPr/>
            <p:nvPr/>
          </p:nvSpPr>
          <p:spPr>
            <a:xfrm>
              <a:off x="4692796" y="3380605"/>
              <a:ext cx="82298" cy="82338"/>
            </a:xfrm>
            <a:custGeom>
              <a:avLst/>
              <a:gdLst>
                <a:gd name="connsiteX0" fmla="*/ 82298 w 82298"/>
                <a:gd name="connsiteY0" fmla="*/ 82339 h 82338"/>
                <a:gd name="connsiteX1" fmla="*/ 73149 w 82298"/>
                <a:gd name="connsiteY1" fmla="*/ 82339 h 82338"/>
                <a:gd name="connsiteX2" fmla="*/ 73149 w 82298"/>
                <a:gd name="connsiteY2" fmla="*/ 9149 h 82338"/>
                <a:gd name="connsiteX3" fmla="*/ 0 w 82298"/>
                <a:gd name="connsiteY3" fmla="*/ 9149 h 82338"/>
                <a:gd name="connsiteX4" fmla="*/ 0 w 82298"/>
                <a:gd name="connsiteY4" fmla="*/ 0 h 82338"/>
                <a:gd name="connsiteX5" fmla="*/ 82298 w 82298"/>
                <a:gd name="connsiteY5" fmla="*/ 0 h 8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298" h="82338">
                  <a:moveTo>
                    <a:pt x="82298" y="82339"/>
                  </a:moveTo>
                  <a:lnTo>
                    <a:pt x="73149" y="82339"/>
                  </a:lnTo>
                  <a:lnTo>
                    <a:pt x="73149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82298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CABE114-E66D-0A1A-48C9-680D965E4265}"/>
                </a:ext>
              </a:extLst>
            </p:cNvPr>
            <p:cNvSpPr/>
            <p:nvPr/>
          </p:nvSpPr>
          <p:spPr>
            <a:xfrm rot="-2700486">
              <a:off x="4328900" y="3563446"/>
              <a:ext cx="517345" cy="9148"/>
            </a:xfrm>
            <a:custGeom>
              <a:avLst/>
              <a:gdLst>
                <a:gd name="connsiteX0" fmla="*/ 0 w 517345"/>
                <a:gd name="connsiteY0" fmla="*/ 0 h 9148"/>
                <a:gd name="connsiteX1" fmla="*/ 517345 w 517345"/>
                <a:gd name="connsiteY1" fmla="*/ 0 h 9148"/>
                <a:gd name="connsiteX2" fmla="*/ 517345 w 517345"/>
                <a:gd name="connsiteY2" fmla="*/ 9149 h 9148"/>
                <a:gd name="connsiteX3" fmla="*/ 0 w 51734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7345" h="9148">
                  <a:moveTo>
                    <a:pt x="0" y="0"/>
                  </a:moveTo>
                  <a:lnTo>
                    <a:pt x="517345" y="0"/>
                  </a:lnTo>
                  <a:lnTo>
                    <a:pt x="51734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  <p:grpSp>
        <p:nvGrpSpPr>
          <p:cNvPr id="33" name="Graphic 5">
            <a:extLst>
              <a:ext uri="{FF2B5EF4-FFF2-40B4-BE49-F238E27FC236}">
                <a16:creationId xmlns:a16="http://schemas.microsoft.com/office/drawing/2014/main" id="{6379CD1D-9CB4-CC93-259A-BC5B719EF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4698282" y="488481"/>
            <a:ext cx="416956" cy="292679"/>
            <a:chOff x="4990495" y="3411209"/>
            <a:chExt cx="416956" cy="292679"/>
          </a:xfrm>
          <a:solidFill>
            <a:srgbClr val="252122"/>
          </a:solidFill>
        </p:grpSpPr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329F1D91-2FA2-F5AC-9809-FE2385601D48}"/>
                </a:ext>
              </a:extLst>
            </p:cNvPr>
            <p:cNvGrpSpPr/>
            <p:nvPr/>
          </p:nvGrpSpPr>
          <p:grpSpPr>
            <a:xfrm>
              <a:off x="5087367" y="3411209"/>
              <a:ext cx="320085" cy="292679"/>
              <a:chOff x="5087367" y="3411209"/>
              <a:chExt cx="320085" cy="292679"/>
            </a:xfrm>
            <a:solidFill>
              <a:srgbClr val="252122"/>
            </a:solidFill>
          </p:grpSpPr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E7BB8C0A-230B-B571-2B20-AEA31567C99D}"/>
                  </a:ext>
                </a:extLst>
              </p:cNvPr>
              <p:cNvSpPr/>
              <p:nvPr/>
            </p:nvSpPr>
            <p:spPr>
              <a:xfrm>
                <a:off x="5087367" y="3411209"/>
                <a:ext cx="292679" cy="292679"/>
              </a:xfrm>
              <a:custGeom>
                <a:avLst/>
                <a:gdLst>
                  <a:gd name="connsiteX0" fmla="*/ 146339 w 292679"/>
                  <a:gd name="connsiteY0" fmla="*/ 292679 h 292679"/>
                  <a:gd name="connsiteX1" fmla="*/ 0 w 292679"/>
                  <a:gd name="connsiteY1" fmla="*/ 146340 h 292679"/>
                  <a:gd name="connsiteX2" fmla="*/ 146339 w 292679"/>
                  <a:gd name="connsiteY2" fmla="*/ 0 h 292679"/>
                  <a:gd name="connsiteX3" fmla="*/ 292679 w 292679"/>
                  <a:gd name="connsiteY3" fmla="*/ 146340 h 292679"/>
                  <a:gd name="connsiteX4" fmla="*/ 146339 w 292679"/>
                  <a:gd name="connsiteY4" fmla="*/ 292679 h 292679"/>
                  <a:gd name="connsiteX5" fmla="*/ 146339 w 292679"/>
                  <a:gd name="connsiteY5" fmla="*/ 9149 h 292679"/>
                  <a:gd name="connsiteX6" fmla="*/ 9148 w 292679"/>
                  <a:gd name="connsiteY6" fmla="*/ 146340 h 292679"/>
                  <a:gd name="connsiteX7" fmla="*/ 146339 w 292679"/>
                  <a:gd name="connsiteY7" fmla="*/ 283531 h 292679"/>
                  <a:gd name="connsiteX8" fmla="*/ 283530 w 292679"/>
                  <a:gd name="connsiteY8" fmla="*/ 146340 h 292679"/>
                  <a:gd name="connsiteX9" fmla="*/ 146339 w 292679"/>
                  <a:gd name="connsiteY9" fmla="*/ 914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679" h="292679">
                    <a:moveTo>
                      <a:pt x="146339" y="292679"/>
                    </a:moveTo>
                    <a:cubicBezTo>
                      <a:pt x="65660" y="292679"/>
                      <a:pt x="0" y="227019"/>
                      <a:pt x="0" y="146340"/>
                    </a:cubicBezTo>
                    <a:cubicBezTo>
                      <a:pt x="0" y="65661"/>
                      <a:pt x="65660" y="0"/>
                      <a:pt x="146339" y="0"/>
                    </a:cubicBezTo>
                    <a:cubicBezTo>
                      <a:pt x="227019" y="0"/>
                      <a:pt x="292679" y="65661"/>
                      <a:pt x="292679" y="146340"/>
                    </a:cubicBezTo>
                    <a:cubicBezTo>
                      <a:pt x="292679" y="227019"/>
                      <a:pt x="227059" y="292679"/>
                      <a:pt x="146339" y="292679"/>
                    </a:cubicBezTo>
                    <a:close/>
                    <a:moveTo>
                      <a:pt x="146339" y="9149"/>
                    </a:moveTo>
                    <a:cubicBezTo>
                      <a:pt x="70680" y="9149"/>
                      <a:pt x="9148" y="70680"/>
                      <a:pt x="9148" y="146340"/>
                    </a:cubicBezTo>
                    <a:cubicBezTo>
                      <a:pt x="9148" y="221999"/>
                      <a:pt x="70680" y="283531"/>
                      <a:pt x="146339" y="283531"/>
                    </a:cubicBezTo>
                    <a:cubicBezTo>
                      <a:pt x="221999" y="283531"/>
                      <a:pt x="283530" y="221999"/>
                      <a:pt x="283530" y="146340"/>
                    </a:cubicBezTo>
                    <a:cubicBezTo>
                      <a:pt x="283530" y="70680"/>
                      <a:pt x="221999" y="9149"/>
                      <a:pt x="146339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6E3A5F73-3563-186E-D902-A585CCAB09F7}"/>
                  </a:ext>
                </a:extLst>
              </p:cNvPr>
              <p:cNvSpPr/>
              <p:nvPr/>
            </p:nvSpPr>
            <p:spPr>
              <a:xfrm>
                <a:off x="5233706" y="3411209"/>
                <a:ext cx="173745" cy="292679"/>
              </a:xfrm>
              <a:custGeom>
                <a:avLst/>
                <a:gdLst>
                  <a:gd name="connsiteX0" fmla="*/ 29187 w 173745"/>
                  <a:gd name="connsiteY0" fmla="*/ 292679 h 292679"/>
                  <a:gd name="connsiteX1" fmla="*/ 0 w 173745"/>
                  <a:gd name="connsiteY1" fmla="*/ 292679 h 292679"/>
                  <a:gd name="connsiteX2" fmla="*/ 0 w 173745"/>
                  <a:gd name="connsiteY2" fmla="*/ 283531 h 292679"/>
                  <a:gd name="connsiteX3" fmla="*/ 29187 w 173745"/>
                  <a:gd name="connsiteY3" fmla="*/ 283531 h 292679"/>
                  <a:gd name="connsiteX4" fmla="*/ 164637 w 173745"/>
                  <a:gd name="connsiteY4" fmla="*/ 146340 h 292679"/>
                  <a:gd name="connsiteX5" fmla="*/ 29187 w 173745"/>
                  <a:gd name="connsiteY5" fmla="*/ 9149 h 292679"/>
                  <a:gd name="connsiteX6" fmla="*/ 0 w 173745"/>
                  <a:gd name="connsiteY6" fmla="*/ 9149 h 292679"/>
                  <a:gd name="connsiteX7" fmla="*/ 0 w 173745"/>
                  <a:gd name="connsiteY7" fmla="*/ 0 h 292679"/>
                  <a:gd name="connsiteX8" fmla="*/ 29187 w 173745"/>
                  <a:gd name="connsiteY8" fmla="*/ 0 h 292679"/>
                  <a:gd name="connsiteX9" fmla="*/ 173746 w 173745"/>
                  <a:gd name="connsiteY9" fmla="*/ 146340 h 292679"/>
                  <a:gd name="connsiteX10" fmla="*/ 29187 w 173745"/>
                  <a:gd name="connsiteY10" fmla="*/ 29267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45" h="292679">
                    <a:moveTo>
                      <a:pt x="29187" y="292679"/>
                    </a:moveTo>
                    <a:lnTo>
                      <a:pt x="0" y="292679"/>
                    </a:lnTo>
                    <a:lnTo>
                      <a:pt x="0" y="283531"/>
                    </a:lnTo>
                    <a:lnTo>
                      <a:pt x="29187" y="283531"/>
                    </a:lnTo>
                    <a:cubicBezTo>
                      <a:pt x="103875" y="283531"/>
                      <a:pt x="164637" y="221999"/>
                      <a:pt x="164637" y="146340"/>
                    </a:cubicBezTo>
                    <a:cubicBezTo>
                      <a:pt x="164637" y="70680"/>
                      <a:pt x="103875" y="9149"/>
                      <a:pt x="29187" y="9149"/>
                    </a:cubicBezTo>
                    <a:lnTo>
                      <a:pt x="0" y="9149"/>
                    </a:lnTo>
                    <a:lnTo>
                      <a:pt x="0" y="0"/>
                    </a:lnTo>
                    <a:lnTo>
                      <a:pt x="29187" y="0"/>
                    </a:lnTo>
                    <a:cubicBezTo>
                      <a:pt x="108895" y="0"/>
                      <a:pt x="173746" y="65661"/>
                      <a:pt x="173746" y="146340"/>
                    </a:cubicBezTo>
                    <a:cubicBezTo>
                      <a:pt x="173786" y="227019"/>
                      <a:pt x="108935" y="292679"/>
                      <a:pt x="29187" y="29267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668C4B1F-B133-1B37-CA0F-7BCF1E6B3BC1}"/>
                  </a:ext>
                </a:extLst>
              </p:cNvPr>
              <p:cNvSpPr/>
              <p:nvPr/>
            </p:nvSpPr>
            <p:spPr>
              <a:xfrm>
                <a:off x="5133110" y="3456952"/>
                <a:ext cx="201192" cy="201191"/>
              </a:xfrm>
              <a:custGeom>
                <a:avLst/>
                <a:gdLst>
                  <a:gd name="connsiteX0" fmla="*/ 100596 w 201192"/>
                  <a:gd name="connsiteY0" fmla="*/ 201192 h 201191"/>
                  <a:gd name="connsiteX1" fmla="*/ 0 w 201192"/>
                  <a:gd name="connsiteY1" fmla="*/ 100596 h 201191"/>
                  <a:gd name="connsiteX2" fmla="*/ 100596 w 201192"/>
                  <a:gd name="connsiteY2" fmla="*/ 0 h 201191"/>
                  <a:gd name="connsiteX3" fmla="*/ 201192 w 201192"/>
                  <a:gd name="connsiteY3" fmla="*/ 100596 h 201191"/>
                  <a:gd name="connsiteX4" fmla="*/ 100596 w 201192"/>
                  <a:gd name="connsiteY4" fmla="*/ 201192 h 201191"/>
                  <a:gd name="connsiteX5" fmla="*/ 100596 w 201192"/>
                  <a:gd name="connsiteY5" fmla="*/ 9149 h 201191"/>
                  <a:gd name="connsiteX6" fmla="*/ 9149 w 201192"/>
                  <a:gd name="connsiteY6" fmla="*/ 100596 h 201191"/>
                  <a:gd name="connsiteX7" fmla="*/ 100596 w 201192"/>
                  <a:gd name="connsiteY7" fmla="*/ 192043 h 201191"/>
                  <a:gd name="connsiteX8" fmla="*/ 192043 w 201192"/>
                  <a:gd name="connsiteY8" fmla="*/ 100596 h 201191"/>
                  <a:gd name="connsiteX9" fmla="*/ 100596 w 201192"/>
                  <a:gd name="connsiteY9" fmla="*/ 9149 h 20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192" h="201191">
                    <a:moveTo>
                      <a:pt x="100596" y="201192"/>
                    </a:moveTo>
                    <a:cubicBezTo>
                      <a:pt x="45137" y="201192"/>
                      <a:pt x="0" y="156055"/>
                      <a:pt x="0" y="100596"/>
                    </a:cubicBezTo>
                    <a:cubicBezTo>
                      <a:pt x="0" y="45137"/>
                      <a:pt x="45137" y="0"/>
                      <a:pt x="100596" y="0"/>
                    </a:cubicBezTo>
                    <a:cubicBezTo>
                      <a:pt x="156055" y="0"/>
                      <a:pt x="201192" y="45137"/>
                      <a:pt x="201192" y="100596"/>
                    </a:cubicBezTo>
                    <a:cubicBezTo>
                      <a:pt x="201232" y="156055"/>
                      <a:pt x="156096" y="201192"/>
                      <a:pt x="100596" y="201192"/>
                    </a:cubicBezTo>
                    <a:close/>
                    <a:moveTo>
                      <a:pt x="100596" y="9149"/>
                    </a:moveTo>
                    <a:cubicBezTo>
                      <a:pt x="50156" y="9149"/>
                      <a:pt x="9149" y="50197"/>
                      <a:pt x="9149" y="100596"/>
                    </a:cubicBezTo>
                    <a:cubicBezTo>
                      <a:pt x="9149" y="151036"/>
                      <a:pt x="50197" y="192043"/>
                      <a:pt x="100596" y="192043"/>
                    </a:cubicBezTo>
                    <a:cubicBezTo>
                      <a:pt x="151036" y="192043"/>
                      <a:pt x="192043" y="150995"/>
                      <a:pt x="192043" y="100596"/>
                    </a:cubicBezTo>
                    <a:cubicBezTo>
                      <a:pt x="192084" y="50156"/>
                      <a:pt x="151036" y="9149"/>
                      <a:pt x="100596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4A887D8F-F1CE-13A0-59BE-43C59D470151}"/>
                  </a:ext>
                </a:extLst>
              </p:cNvPr>
              <p:cNvSpPr/>
              <p:nvPr/>
            </p:nvSpPr>
            <p:spPr>
              <a:xfrm>
                <a:off x="5178814" y="3502615"/>
                <a:ext cx="109785" cy="109785"/>
              </a:xfrm>
              <a:custGeom>
                <a:avLst/>
                <a:gdLst>
                  <a:gd name="connsiteX0" fmla="*/ 54892 w 109785"/>
                  <a:gd name="connsiteY0" fmla="*/ 109785 h 109785"/>
                  <a:gd name="connsiteX1" fmla="*/ 0 w 109785"/>
                  <a:gd name="connsiteY1" fmla="*/ 54893 h 109785"/>
                  <a:gd name="connsiteX2" fmla="*/ 54892 w 109785"/>
                  <a:gd name="connsiteY2" fmla="*/ 0 h 109785"/>
                  <a:gd name="connsiteX3" fmla="*/ 109785 w 109785"/>
                  <a:gd name="connsiteY3" fmla="*/ 54893 h 109785"/>
                  <a:gd name="connsiteX4" fmla="*/ 54892 w 109785"/>
                  <a:gd name="connsiteY4" fmla="*/ 109785 h 109785"/>
                  <a:gd name="connsiteX5" fmla="*/ 54892 w 109785"/>
                  <a:gd name="connsiteY5" fmla="*/ 9189 h 109785"/>
                  <a:gd name="connsiteX6" fmla="*/ 9149 w 109785"/>
                  <a:gd name="connsiteY6" fmla="*/ 54933 h 109785"/>
                  <a:gd name="connsiteX7" fmla="*/ 54892 w 109785"/>
                  <a:gd name="connsiteY7" fmla="*/ 100677 h 109785"/>
                  <a:gd name="connsiteX8" fmla="*/ 100636 w 109785"/>
                  <a:gd name="connsiteY8" fmla="*/ 54933 h 109785"/>
                  <a:gd name="connsiteX9" fmla="*/ 54892 w 109785"/>
                  <a:gd name="connsiteY9" fmla="*/ 9189 h 10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785" h="109785">
                    <a:moveTo>
                      <a:pt x="54892" y="109785"/>
                    </a:moveTo>
                    <a:cubicBezTo>
                      <a:pt x="24653" y="109785"/>
                      <a:pt x="0" y="85172"/>
                      <a:pt x="0" y="54893"/>
                    </a:cubicBezTo>
                    <a:cubicBezTo>
                      <a:pt x="0" y="24653"/>
                      <a:pt x="24612" y="0"/>
                      <a:pt x="54892" y="0"/>
                    </a:cubicBezTo>
                    <a:cubicBezTo>
                      <a:pt x="85132" y="0"/>
                      <a:pt x="109785" y="24613"/>
                      <a:pt x="109785" y="54893"/>
                    </a:cubicBezTo>
                    <a:cubicBezTo>
                      <a:pt x="109785" y="85172"/>
                      <a:pt x="85172" y="109785"/>
                      <a:pt x="54892" y="109785"/>
                    </a:cubicBezTo>
                    <a:close/>
                    <a:moveTo>
                      <a:pt x="54892" y="9189"/>
                    </a:moveTo>
                    <a:cubicBezTo>
                      <a:pt x="29673" y="9189"/>
                      <a:pt x="9149" y="29713"/>
                      <a:pt x="9149" y="54933"/>
                    </a:cubicBezTo>
                    <a:cubicBezTo>
                      <a:pt x="9149" y="80153"/>
                      <a:pt x="29673" y="100677"/>
                      <a:pt x="54892" y="100677"/>
                    </a:cubicBezTo>
                    <a:cubicBezTo>
                      <a:pt x="80112" y="100677"/>
                      <a:pt x="100636" y="80153"/>
                      <a:pt x="100636" y="54933"/>
                    </a:cubicBezTo>
                    <a:cubicBezTo>
                      <a:pt x="100636" y="29713"/>
                      <a:pt x="80112" y="9189"/>
                      <a:pt x="54892" y="918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aphic 5">
              <a:extLst>
                <a:ext uri="{FF2B5EF4-FFF2-40B4-BE49-F238E27FC236}">
                  <a16:creationId xmlns:a16="http://schemas.microsoft.com/office/drawing/2014/main" id="{07980E3C-F61D-E6C0-7A24-A4D76677EB85}"/>
                </a:ext>
              </a:extLst>
            </p:cNvPr>
            <p:cNvGrpSpPr/>
            <p:nvPr/>
          </p:nvGrpSpPr>
          <p:grpSpPr>
            <a:xfrm>
              <a:off x="4990495" y="3525730"/>
              <a:ext cx="243818" cy="65012"/>
              <a:chOff x="4990495" y="3525730"/>
              <a:chExt cx="243818" cy="65012"/>
            </a:xfrm>
            <a:solidFill>
              <a:srgbClr val="252122"/>
            </a:solidFill>
          </p:grpSpPr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BD33F4E0-8E99-C858-7489-2E06DF2C5856}"/>
                  </a:ext>
                </a:extLst>
              </p:cNvPr>
              <p:cNvSpPr/>
              <p:nvPr/>
            </p:nvSpPr>
            <p:spPr>
              <a:xfrm>
                <a:off x="4990495" y="3525730"/>
                <a:ext cx="243818" cy="36433"/>
              </a:xfrm>
              <a:custGeom>
                <a:avLst/>
                <a:gdLst>
                  <a:gd name="connsiteX0" fmla="*/ 243818 w 243818"/>
                  <a:gd name="connsiteY0" fmla="*/ 36433 h 36433"/>
                  <a:gd name="connsiteX1" fmla="*/ 30320 w 243818"/>
                  <a:gd name="connsiteY1" fmla="*/ 36433 h 36433"/>
                  <a:gd name="connsiteX2" fmla="*/ 0 w 243818"/>
                  <a:gd name="connsiteY2" fmla="*/ 0 h 36433"/>
                  <a:gd name="connsiteX3" fmla="*/ 67320 w 243818"/>
                  <a:gd name="connsiteY3" fmla="*/ 0 h 36433"/>
                  <a:gd name="connsiteX4" fmla="*/ 89828 w 243818"/>
                  <a:gd name="connsiteY4" fmla="*/ 27285 h 36433"/>
                  <a:gd name="connsiteX5" fmla="*/ 243778 w 243818"/>
                  <a:gd name="connsiteY5" fmla="*/ 27285 h 36433"/>
                  <a:gd name="connsiteX6" fmla="*/ 243778 w 243818"/>
                  <a:gd name="connsiteY6" fmla="*/ 36433 h 36433"/>
                  <a:gd name="connsiteX7" fmla="*/ 34652 w 243818"/>
                  <a:gd name="connsiteY7" fmla="*/ 27285 h 36433"/>
                  <a:gd name="connsiteX8" fmla="*/ 78048 w 243818"/>
                  <a:gd name="connsiteY8" fmla="*/ 27285 h 36433"/>
                  <a:gd name="connsiteX9" fmla="*/ 63070 w 243818"/>
                  <a:gd name="connsiteY9" fmla="*/ 9149 h 36433"/>
                  <a:gd name="connsiteX10" fmla="*/ 19552 w 243818"/>
                  <a:gd name="connsiteY10" fmla="*/ 9149 h 36433"/>
                  <a:gd name="connsiteX11" fmla="*/ 34652 w 243818"/>
                  <a:gd name="connsiteY11" fmla="*/ 27285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18" h="36433">
                    <a:moveTo>
                      <a:pt x="243818" y="36433"/>
                    </a:moveTo>
                    <a:lnTo>
                      <a:pt x="30320" y="36433"/>
                    </a:lnTo>
                    <a:lnTo>
                      <a:pt x="0" y="0"/>
                    </a:lnTo>
                    <a:lnTo>
                      <a:pt x="67320" y="0"/>
                    </a:lnTo>
                    <a:lnTo>
                      <a:pt x="89828" y="27285"/>
                    </a:lnTo>
                    <a:lnTo>
                      <a:pt x="243778" y="27285"/>
                    </a:lnTo>
                    <a:lnTo>
                      <a:pt x="243778" y="36433"/>
                    </a:lnTo>
                    <a:close/>
                    <a:moveTo>
                      <a:pt x="34652" y="27285"/>
                    </a:moveTo>
                    <a:lnTo>
                      <a:pt x="78048" y="27285"/>
                    </a:lnTo>
                    <a:lnTo>
                      <a:pt x="63070" y="9149"/>
                    </a:lnTo>
                    <a:lnTo>
                      <a:pt x="19552" y="9149"/>
                    </a:lnTo>
                    <a:lnTo>
                      <a:pt x="34652" y="2728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A0601421-6D9B-7148-7CE8-0F06218C27C2}"/>
                  </a:ext>
                </a:extLst>
              </p:cNvPr>
              <p:cNvSpPr/>
              <p:nvPr/>
            </p:nvSpPr>
            <p:spPr>
              <a:xfrm>
                <a:off x="4990535" y="3555929"/>
                <a:ext cx="91244" cy="34813"/>
              </a:xfrm>
              <a:custGeom>
                <a:avLst/>
                <a:gdLst>
                  <a:gd name="connsiteX0" fmla="*/ 67320 w 91244"/>
                  <a:gd name="connsiteY0" fmla="*/ 34814 h 34813"/>
                  <a:gd name="connsiteX1" fmla="*/ 0 w 91244"/>
                  <a:gd name="connsiteY1" fmla="*/ 34814 h 34813"/>
                  <a:gd name="connsiteX2" fmla="*/ 28944 w 91244"/>
                  <a:gd name="connsiteY2" fmla="*/ 0 h 34813"/>
                  <a:gd name="connsiteX3" fmla="*/ 35988 w 91244"/>
                  <a:gd name="connsiteY3" fmla="*/ 5870 h 34813"/>
                  <a:gd name="connsiteX4" fmla="*/ 19512 w 91244"/>
                  <a:gd name="connsiteY4" fmla="*/ 25665 h 34813"/>
                  <a:gd name="connsiteX5" fmla="*/ 63029 w 91244"/>
                  <a:gd name="connsiteY5" fmla="*/ 25665 h 34813"/>
                  <a:gd name="connsiteX6" fmla="*/ 84161 w 91244"/>
                  <a:gd name="connsiteY6" fmla="*/ 41 h 34813"/>
                  <a:gd name="connsiteX7" fmla="*/ 91245 w 91244"/>
                  <a:gd name="connsiteY7" fmla="*/ 5829 h 3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244" h="34813">
                    <a:moveTo>
                      <a:pt x="67320" y="34814"/>
                    </a:moveTo>
                    <a:lnTo>
                      <a:pt x="0" y="34814"/>
                    </a:lnTo>
                    <a:lnTo>
                      <a:pt x="28944" y="0"/>
                    </a:lnTo>
                    <a:lnTo>
                      <a:pt x="35988" y="5870"/>
                    </a:lnTo>
                    <a:lnTo>
                      <a:pt x="19512" y="25665"/>
                    </a:lnTo>
                    <a:lnTo>
                      <a:pt x="63029" y="25665"/>
                    </a:lnTo>
                    <a:lnTo>
                      <a:pt x="84161" y="41"/>
                    </a:lnTo>
                    <a:lnTo>
                      <a:pt x="91245" y="5829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17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45" name="Rectangle 44">
            <a:extLst>
              <a:ext uri="{FF2B5EF4-FFF2-40B4-BE49-F238E27FC236}">
                <a16:creationId xmlns:a16="http://schemas.microsoft.com/office/drawing/2014/main" id="{CF7812A1-B9A7-E3C0-6AEF-46D65C76027F}"/>
              </a:ext>
            </a:extLst>
          </p:cNvPr>
          <p:cNvSpPr/>
          <p:nvPr/>
        </p:nvSpPr>
        <p:spPr>
          <a:xfrm>
            <a:off x="245111" y="4714627"/>
            <a:ext cx="7953201" cy="530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*</a:t>
            </a: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CPP average payment, at age 65, as at October 2025.  QPP average is not published. 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** OAS payment: certain conditions apply.  GIS: based on low income.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***</a:t>
            </a: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ＭＳ Ｐゴシック" pitchFamily="34" charset="-128"/>
                <a:cs typeface="Arial" panose="020B0604020202020204" pitchFamily="34" charset="0"/>
              </a:rPr>
              <a:t>CPP, OAS and GIS maximums, as at January 2026.  CPP does not include the post-retirement benefit.  Starting age of 65 for CPP/QPP.  Age 65-74 for OAS.  Age 65+ for GIS.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Spouse includes common-law partner.  Spouse receiving or not receiving is in reference to an OAS pension or the Allowance.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4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Some amounts have been rounded to the nearest dollar.</a:t>
            </a:r>
          </a:p>
          <a:p>
            <a:pPr marL="0" marR="0" lvl="0" indent="0" algn="l" defTabSz="9875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298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1E0E4D-EC29-B1B8-4859-AAEBDF05AB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5BF7F-AE5C-D65F-3655-7AE2B9D2D30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09550" y="244475"/>
            <a:ext cx="8724900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How does timing affect CPP/QPP and OAS?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pSp>
        <p:nvGrpSpPr>
          <p:cNvPr id="7" name="Group 6" descr="A bar chart showing how OAS, CPP and QPP payments are impacted by the age someone chooses to start receiving them. ">
            <a:extLst>
              <a:ext uri="{FF2B5EF4-FFF2-40B4-BE49-F238E27FC236}">
                <a16:creationId xmlns:a16="http://schemas.microsoft.com/office/drawing/2014/main" id="{051BD69B-EDBF-48E8-96AF-7764008E5710}"/>
              </a:ext>
            </a:extLst>
          </p:cNvPr>
          <p:cNvGrpSpPr/>
          <p:nvPr/>
        </p:nvGrpSpPr>
        <p:grpSpPr>
          <a:xfrm>
            <a:off x="1406024" y="746087"/>
            <a:ext cx="6935870" cy="4064000"/>
            <a:chOff x="1406024" y="746087"/>
            <a:chExt cx="6935870" cy="4064000"/>
          </a:xfrm>
        </p:grpSpPr>
        <p:sp>
          <p:nvSpPr>
            <p:cNvPr id="6" name="Flowchart: Process 5">
              <a:extLst>
                <a:ext uri="{FF2B5EF4-FFF2-40B4-BE49-F238E27FC236}">
                  <a16:creationId xmlns:a16="http://schemas.microsoft.com/office/drawing/2014/main" id="{9CE0F83F-9E8F-3747-F73A-1AADDFD807BE}"/>
                </a:ext>
              </a:extLst>
            </p:cNvPr>
            <p:cNvSpPr/>
            <p:nvPr/>
          </p:nvSpPr>
          <p:spPr>
            <a:xfrm>
              <a:off x="4162926" y="4439653"/>
              <a:ext cx="1997242" cy="246221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DD95E808-4D31-8561-23DC-73F7E210F6C0}"/>
                </a:ext>
              </a:extLst>
            </p:cNvPr>
            <p:cNvGrpSpPr/>
            <p:nvPr/>
          </p:nvGrpSpPr>
          <p:grpSpPr>
            <a:xfrm>
              <a:off x="1406024" y="746087"/>
              <a:ext cx="6935870" cy="4064000"/>
              <a:chOff x="1406024" y="746087"/>
              <a:chExt cx="6935870" cy="4064000"/>
            </a:xfrm>
          </p:grpSpPr>
          <p:graphicFrame>
            <p:nvGraphicFramePr>
              <p:cNvPr id="9" name="Chart 8">
                <a:extLst>
                  <a:ext uri="{FF2B5EF4-FFF2-40B4-BE49-F238E27FC236}">
                    <a16:creationId xmlns:a16="http://schemas.microsoft.com/office/drawing/2014/main" id="{1B4E8121-CD71-ECEE-5D31-2F9FA2AE583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643952472"/>
                  </p:ext>
                </p:extLst>
              </p:nvPr>
            </p:nvGraphicFramePr>
            <p:xfrm>
              <a:off x="1744579" y="746087"/>
              <a:ext cx="6597315" cy="406400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EC044A92-544E-CDB2-214F-01C4F6D40F2E}"/>
                  </a:ext>
                </a:extLst>
              </p:cNvPr>
              <p:cNvSpPr txBox="1"/>
              <p:nvPr/>
            </p:nvSpPr>
            <p:spPr>
              <a:xfrm rot="16200000">
                <a:off x="666078" y="2465214"/>
                <a:ext cx="17876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un Life New Text" pitchFamily="2" charset="0"/>
                  </a:rPr>
                  <a:t>Age payments start</a:t>
                </a:r>
                <a:endParaRPr lang="en-CA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un Life New Text" pitchFamily="2" charset="0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39078B3-DC3D-F70F-564E-D9117680E489}"/>
              </a:ext>
            </a:extLst>
          </p:cNvPr>
          <p:cNvSpPr txBox="1"/>
          <p:nvPr/>
        </p:nvSpPr>
        <p:spPr>
          <a:xfrm>
            <a:off x="0" y="4686977"/>
            <a:ext cx="84348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11460">
              <a:defRPr/>
            </a:pPr>
            <a:r>
              <a:rPr lang="en-US" sz="1000" dirty="0">
                <a:solidFill>
                  <a:srgbClr val="000000"/>
                </a:solidFill>
                <a:latin typeface="Sun Life New Text" pitchFamily="2" charset="0"/>
              </a:rPr>
              <a:t>Sources: Government of Canada and Revenu </a:t>
            </a:r>
            <a:r>
              <a:rPr lang="en-US" sz="1000" dirty="0" err="1">
                <a:solidFill>
                  <a:srgbClr val="000000"/>
                </a:solidFill>
                <a:latin typeface="Sun Life New Text" pitchFamily="2" charset="0"/>
              </a:rPr>
              <a:t>Québ</a:t>
            </a:r>
            <a:r>
              <a:rPr lang="fr-CA" sz="1000" dirty="0" err="1">
                <a:solidFill>
                  <a:srgbClr val="000000"/>
                </a:solidFill>
                <a:latin typeface="Sun Life New Text" pitchFamily="2" charset="0"/>
              </a:rPr>
              <a:t>ec</a:t>
            </a:r>
            <a:r>
              <a:rPr lang="fr-CA" sz="1000" dirty="0">
                <a:solidFill>
                  <a:srgbClr val="000000"/>
                </a:solidFill>
                <a:latin typeface="Sun Life New Text" pitchFamily="2" charset="0"/>
              </a:rPr>
              <a:t>.  </a:t>
            </a:r>
            <a:endParaRPr lang="en-US" sz="1000" dirty="0">
              <a:solidFill>
                <a:srgbClr val="000000"/>
              </a:solidFill>
              <a:highlight>
                <a:srgbClr val="FFFF00"/>
              </a:highlight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5445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97E55A98-05E1-AC1C-6C92-D9721794DB97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7062" y="288808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67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Consider tax efficiencies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BB17551-A0D2-AFA6-C10E-2488530866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001775"/>
              </p:ext>
            </p:extLst>
          </p:nvPr>
        </p:nvGraphicFramePr>
        <p:xfrm>
          <a:off x="176591" y="1009533"/>
          <a:ext cx="3919584" cy="235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6397">
                  <a:extLst>
                    <a:ext uri="{9D8B030D-6E8A-4147-A177-3AD203B41FA5}">
                      <a16:colId xmlns:a16="http://schemas.microsoft.com/office/drawing/2014/main" val="4171450847"/>
                    </a:ext>
                  </a:extLst>
                </a:gridCol>
                <a:gridCol w="863395">
                  <a:extLst>
                    <a:ext uri="{9D8B030D-6E8A-4147-A177-3AD203B41FA5}">
                      <a16:colId xmlns:a16="http://schemas.microsoft.com/office/drawing/2014/main" val="2389730013"/>
                    </a:ext>
                  </a:extLst>
                </a:gridCol>
                <a:gridCol w="979896">
                  <a:extLst>
                    <a:ext uri="{9D8B030D-6E8A-4147-A177-3AD203B41FA5}">
                      <a16:colId xmlns:a16="http://schemas.microsoft.com/office/drawing/2014/main" val="3682330234"/>
                    </a:ext>
                  </a:extLst>
                </a:gridCol>
                <a:gridCol w="979896">
                  <a:extLst>
                    <a:ext uri="{9D8B030D-6E8A-4147-A177-3AD203B41FA5}">
                      <a16:colId xmlns:a16="http://schemas.microsoft.com/office/drawing/2014/main" val="3527994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Registered</a:t>
                      </a:r>
                      <a:endParaRPr lang="en-CA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199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CA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Sun Life New Text" pitchFamily="2" charset="0"/>
                        </a:rPr>
                        <a:t>RRSP</a:t>
                      </a:r>
                      <a:endParaRPr lang="en-CA" sz="1100" dirty="0"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Sun Life New Text" pitchFamily="2" charset="0"/>
                        </a:rPr>
                        <a:t>TFSA</a:t>
                      </a:r>
                      <a:endParaRPr lang="en-CA" sz="1100" dirty="0"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Sun Life New Text" pitchFamily="2" charset="0"/>
                        </a:rPr>
                        <a:t>FHSA</a:t>
                      </a:r>
                      <a:endParaRPr lang="en-CA" sz="1100" dirty="0">
                        <a:latin typeface="Sun Life New Text" pitchFamily="2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8228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Investments grow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deferred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38758E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38758E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501909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Contributions are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ax- deductible</a:t>
                      </a: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475F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00475F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00475F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00475F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83457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Investments grow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tax-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free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CA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38758E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38758E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rgbClr val="38758E"/>
                          </a:solidFill>
                          <a:latin typeface="Sun Life Sans" panose="020B0504030304030303" pitchFamily="34" charset="0"/>
                          <a:sym typeface="Wingdings"/>
                        </a:rPr>
                        <a:t></a:t>
                      </a:r>
                      <a:endParaRPr lang="en-US" sz="1200" b="1" dirty="0">
                        <a:solidFill>
                          <a:srgbClr val="38758E"/>
                        </a:solidFill>
                        <a:latin typeface="Sun Life Sans" panose="020B0504030304030303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636991"/>
                  </a:ext>
                </a:extLst>
              </a:tr>
            </a:tbl>
          </a:graphicData>
        </a:graphic>
      </p:graphicFrame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2FF451E-17FE-E23E-5701-68FA1FE00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9695" r="19695"/>
          <a:stretch>
            <a:fillRect/>
          </a:stretch>
        </p:blipFill>
        <p:spPr/>
      </p:pic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B62B13B0-6CB5-A5E3-F579-564F0088AADA}"/>
              </a:ext>
            </a:extLst>
          </p:cNvPr>
          <p:cNvGraphicFramePr>
            <a:graphicFrameLocks noGrp="1"/>
          </p:cNvGraphicFramePr>
          <p:nvPr/>
        </p:nvGraphicFramePr>
        <p:xfrm>
          <a:off x="217062" y="3614663"/>
          <a:ext cx="3838638" cy="741680"/>
        </p:xfrm>
        <a:graphic>
          <a:graphicData uri="http://schemas.openxmlformats.org/drawingml/2006/table">
            <a:tbl>
              <a:tblPr firstRow="1" bandRow="1"/>
              <a:tblGrid>
                <a:gridCol w="3838638">
                  <a:extLst>
                    <a:ext uri="{9D8B030D-6E8A-4147-A177-3AD203B41FA5}">
                      <a16:colId xmlns:a16="http://schemas.microsoft.com/office/drawing/2014/main" val="448664253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Sun Life Sans"/>
                        </a:defRPr>
                      </a:lvl9pPr>
                    </a:lstStyle>
                    <a:p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Non-Registered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8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366826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Sun Life Sans"/>
                        </a:defRPr>
                      </a:lvl9pPr>
                    </a:lstStyle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Investment</a:t>
                      </a:r>
                      <a:r>
                        <a:rPr lang="en-US" sz="1100" b="0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 earnings are </a:t>
                      </a: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tax</a:t>
                      </a:r>
                      <a:r>
                        <a:rPr lang="en-US" sz="1100" b="1" baseline="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ed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E6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572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632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>
              <a:defRPr/>
            </a:pPr>
            <a:fld id="{9FA635D2-B142-BE49-AECA-6169441F1F99}" type="slidenum">
              <a:rPr lang="en-US">
                <a:solidFill>
                  <a:srgbClr val="000000"/>
                </a:solidFill>
                <a:latin typeface="Sun Life Sans"/>
              </a:rPr>
              <a:pPr defTabSz="457189">
                <a:defRPr/>
              </a:pPr>
              <a:t>13</a:t>
            </a:fld>
            <a:endParaRPr lang="en-US">
              <a:solidFill>
                <a:srgbClr val="000000"/>
              </a:solidFill>
              <a:latin typeface="Sun Life San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61941-13C4-BC79-2836-765EDA1E61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25" y="279400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What is a RRSP?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F6AF59-FF80-53FD-3671-54C198B4CC29}"/>
              </a:ext>
            </a:extLst>
          </p:cNvPr>
          <p:cNvSpPr txBox="1"/>
          <p:nvPr/>
        </p:nvSpPr>
        <p:spPr>
          <a:xfrm>
            <a:off x="4759378" y="1000797"/>
            <a:ext cx="4276835" cy="20544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457189">
              <a:defRPr/>
            </a:pPr>
            <a:r>
              <a:rPr lang="en-CA" sz="1400" b="1" dirty="0">
                <a:solidFill>
                  <a:srgbClr val="000000"/>
                </a:solidFill>
                <a:latin typeface="Sun Life New Text" pitchFamily="2" charset="0"/>
              </a:rPr>
              <a:t>RRSP = Registered Retirement Savings Plan</a:t>
            </a:r>
          </a:p>
          <a:p>
            <a:pPr marL="0" lvl="1" defTabSz="457189">
              <a:defRPr/>
            </a:pPr>
            <a:endParaRPr lang="en-CA" sz="1275" dirty="0">
              <a:solidFill>
                <a:srgbClr val="000000"/>
              </a:solidFill>
              <a:latin typeface="Sun Life New Text" pitchFamily="2" charset="0"/>
            </a:endParaRPr>
          </a:p>
          <a:p>
            <a:pPr marL="171446" indent="-171446" defTabSz="457189">
              <a:buFont typeface="Arial" panose="020B0604020202020204" pitchFamily="34" charset="0"/>
              <a:buChar char="•"/>
              <a:defRPr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Savings plan that is registered with the Canada Revenue Agency</a:t>
            </a:r>
          </a:p>
          <a:p>
            <a:pPr marL="171446" indent="-171446" defTabSz="457189">
              <a:buFont typeface="Arial" panose="020B0604020202020204" pitchFamily="34" charset="0"/>
              <a:buChar char="•"/>
              <a:defRPr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Eligible c</a:t>
            </a:r>
            <a:r>
              <a:rPr lang="en-US" sz="1275" dirty="0" err="1">
                <a:solidFill>
                  <a:srgbClr val="000000"/>
                </a:solidFill>
                <a:latin typeface="Sun Life New Text" pitchFamily="2" charset="0"/>
              </a:rPr>
              <a:t>ontributions</a:t>
            </a: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 are 100% tax-deductible</a:t>
            </a:r>
          </a:p>
          <a:p>
            <a:pPr marL="171446" indent="-171446" defTabSz="457189">
              <a:buFont typeface="Arial" panose="020B0604020202020204" pitchFamily="34" charset="0"/>
              <a:buChar char="•"/>
              <a:defRPr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Any investment income is tax deferred until funds are withdrawn</a:t>
            </a:r>
          </a:p>
          <a:p>
            <a:pPr marL="171446" indent="-171446" defTabSz="457189">
              <a:buFont typeface="Arial" panose="020B0604020202020204" pitchFamily="34" charset="0"/>
              <a:buChar char="•"/>
              <a:defRPr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Each dollar withdrawn is included as income</a:t>
            </a:r>
          </a:p>
          <a:p>
            <a:pPr marL="171446" indent="-171446" defTabSz="457189">
              <a:buFont typeface="Arial" panose="020B0604020202020204" pitchFamily="34" charset="0"/>
              <a:buChar char="•"/>
              <a:defRPr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Contribution limits apply</a:t>
            </a:r>
          </a:p>
          <a:p>
            <a:pPr marL="0" lvl="1" defTabSz="457189">
              <a:defRPr/>
            </a:pPr>
            <a:endParaRPr lang="en-CA" sz="1275" dirty="0">
              <a:solidFill>
                <a:srgbClr val="000000"/>
              </a:solidFill>
              <a:latin typeface="Sun Life Sans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4E798D-2F0F-9ECB-0152-66F5AB71D9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4851060"/>
              </p:ext>
            </p:extLst>
          </p:nvPr>
        </p:nvGraphicFramePr>
        <p:xfrm>
          <a:off x="4686167" y="2724389"/>
          <a:ext cx="4066903" cy="2041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4A4CBE1-6461-8454-1988-D4BC59580C1A}"/>
              </a:ext>
            </a:extLst>
          </p:cNvPr>
          <p:cNvSpPr txBox="1"/>
          <p:nvPr/>
        </p:nvSpPr>
        <p:spPr>
          <a:xfrm>
            <a:off x="4986099" y="4419455"/>
            <a:ext cx="3552447" cy="680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>
              <a:defRPr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RRSP room becomes available </a:t>
            </a:r>
            <a:r>
              <a:rPr lang="en-US" sz="1275" u="sng" dirty="0">
                <a:solidFill>
                  <a:srgbClr val="000000"/>
                </a:solidFill>
                <a:latin typeface="Sun Life New Text" pitchFamily="2" charset="0"/>
              </a:rPr>
              <a:t>after</a:t>
            </a: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 you have </a:t>
            </a:r>
          </a:p>
          <a:p>
            <a:pPr defTabSz="685800">
              <a:defRPr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earned income and filed your first tax return</a:t>
            </a:r>
          </a:p>
          <a:p>
            <a:pPr defTabSz="685800">
              <a:defRPr/>
            </a:pPr>
            <a:endParaRPr lang="en-CA" sz="1275" dirty="0">
              <a:solidFill>
                <a:srgbClr val="000000"/>
              </a:solidFill>
              <a:latin typeface="Sun Life Sans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2F68BF5-D9B5-B1B8-60D7-07056D4612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561587" y="4416969"/>
            <a:ext cx="520157" cy="520157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3B78B28-CCA9-BCFB-BE30-E8AD4CA47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" name="Picture Placeholder 33">
            <a:extLst>
              <a:ext uri="{FF2B5EF4-FFF2-40B4-BE49-F238E27FC236}">
                <a16:creationId xmlns:a16="http://schemas.microsoft.com/office/drawing/2014/main" id="{0437F7F8-4015-D816-490E-6B25845B42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07" b="8907"/>
          <a:stretch>
            <a:fillRect/>
          </a:stretch>
        </p:blipFill>
        <p:spPr>
          <a:xfrm>
            <a:off x="135340" y="129209"/>
            <a:ext cx="4426248" cy="4869059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5502293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>
            <a:extLst>
              <a:ext uri="{FF2B5EF4-FFF2-40B4-BE49-F238E27FC236}">
                <a16:creationId xmlns:a16="http://schemas.microsoft.com/office/drawing/2014/main" id="{952B5F90-9A01-360A-4CE4-267F827A39C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7062" y="362770"/>
            <a:ext cx="4014229" cy="64633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ＭＳ Ｐゴシック" charset="0"/>
                <a:cs typeface="+mn-cs"/>
              </a:rPr>
              <a:t>RRSPs may hold  any of these types of investments: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D27AE781-729A-6676-1CF9-F63711838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871" y="2961437"/>
            <a:ext cx="524257" cy="420625"/>
          </a:xfrm>
          <a:prstGeom prst="rect">
            <a:avLst/>
          </a:prstGeo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3C1616BA-063F-46BD-90F3-047986DDB9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EC16446-E909-7EAA-31AC-A6F77CA314E4}"/>
              </a:ext>
            </a:extLst>
          </p:cNvPr>
          <p:cNvSpPr/>
          <p:nvPr/>
        </p:nvSpPr>
        <p:spPr>
          <a:xfrm>
            <a:off x="263935" y="3717751"/>
            <a:ext cx="3920482" cy="454471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Guaranteed Investment Certificates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13AF445-3F0C-97F7-FC36-16EFFC866710}"/>
              </a:ext>
            </a:extLst>
          </p:cNvPr>
          <p:cNvSpPr/>
          <p:nvPr/>
        </p:nvSpPr>
        <p:spPr>
          <a:xfrm>
            <a:off x="276886" y="3130954"/>
            <a:ext cx="3920482" cy="454471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Bank accounts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B2B42F-92A4-6BF8-79A5-7CF5880FC9F0}"/>
              </a:ext>
            </a:extLst>
          </p:cNvPr>
          <p:cNvSpPr/>
          <p:nvPr/>
        </p:nvSpPr>
        <p:spPr>
          <a:xfrm>
            <a:off x="276886" y="2544157"/>
            <a:ext cx="3920482" cy="454471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Stocks and/or bonds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2593DCF-B176-4D42-A64E-624026BE61AD}"/>
              </a:ext>
            </a:extLst>
          </p:cNvPr>
          <p:cNvSpPr/>
          <p:nvPr/>
        </p:nvSpPr>
        <p:spPr>
          <a:xfrm>
            <a:off x="276886" y="2005473"/>
            <a:ext cx="3920482" cy="454471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Investment funds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4E2004C-218F-1E1B-15EB-BF688BE5DF85}"/>
              </a:ext>
            </a:extLst>
          </p:cNvPr>
          <p:cNvSpPr/>
          <p:nvPr/>
        </p:nvSpPr>
        <p:spPr>
          <a:xfrm>
            <a:off x="276886" y="1436804"/>
            <a:ext cx="3920482" cy="454471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Segregated funds</a:t>
            </a:r>
          </a:p>
        </p:txBody>
      </p:sp>
    </p:spTree>
    <p:extLst>
      <p:ext uri="{BB962C8B-B14F-4D97-AF65-F5344CB8AC3E}">
        <p14:creationId xmlns:p14="http://schemas.microsoft.com/office/powerpoint/2010/main" val="3592594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61941-13C4-BC79-2836-765EDA1E61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25" y="976313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 “spousal RRSP”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F6AF59-FF80-53FD-3671-54C198B4CC29}"/>
              </a:ext>
            </a:extLst>
          </p:cNvPr>
          <p:cNvSpPr txBox="1"/>
          <p:nvPr/>
        </p:nvSpPr>
        <p:spPr>
          <a:xfrm>
            <a:off x="4759378" y="1703044"/>
            <a:ext cx="4163406" cy="2041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1080"/>
              </a:spcAft>
              <a:buFont typeface="Arial" panose="020B0604020202020204" pitchFamily="34" charset="0"/>
              <a:buChar char="•"/>
            </a:pPr>
            <a:r>
              <a:rPr lang="en-CA" sz="1500" dirty="0">
                <a:latin typeface="Sun Life New Text" pitchFamily="2" charset="0"/>
              </a:rPr>
              <a:t>The contributor receives the tax deduction</a:t>
            </a:r>
          </a:p>
          <a:p>
            <a:pPr marL="285750" indent="-285750">
              <a:spcAft>
                <a:spcPts val="1080"/>
              </a:spcAft>
              <a:buFont typeface="Arial" panose="020B0604020202020204" pitchFamily="34" charset="0"/>
              <a:buChar char="•"/>
            </a:pPr>
            <a:r>
              <a:rPr lang="en-CA" sz="1500" dirty="0">
                <a:latin typeface="Sun Life New Text" pitchFamily="2" charset="0"/>
              </a:rPr>
              <a:t>Subject to RRSP limit of contributor</a:t>
            </a:r>
          </a:p>
          <a:p>
            <a:pPr marL="285750" indent="-285750">
              <a:spcAft>
                <a:spcPts val="1080"/>
              </a:spcAft>
              <a:buFont typeface="Arial" panose="020B0604020202020204" pitchFamily="34" charset="0"/>
              <a:buChar char="•"/>
            </a:pPr>
            <a:r>
              <a:rPr lang="en-CA" sz="1500" dirty="0">
                <a:latin typeface="Sun Life New Text" pitchFamily="2" charset="0"/>
              </a:rPr>
              <a:t>Registered under the spouse’s name</a:t>
            </a:r>
          </a:p>
          <a:p>
            <a:pPr marL="285750" indent="-285750">
              <a:spcAft>
                <a:spcPts val="1080"/>
              </a:spcAft>
              <a:buFont typeface="Arial" panose="020B0604020202020204" pitchFamily="34" charset="0"/>
              <a:buChar char="•"/>
            </a:pPr>
            <a:r>
              <a:rPr lang="en-CA" sz="1500" dirty="0">
                <a:latin typeface="Sun Life New Text" pitchFamily="2" charset="0"/>
              </a:rPr>
              <a:t>Helps balance retirement income between spouses to minimize tax upon retirement</a:t>
            </a:r>
          </a:p>
          <a:p>
            <a:pPr marL="285750" indent="-285750">
              <a:spcAft>
                <a:spcPts val="1080"/>
              </a:spcAft>
              <a:buFont typeface="Arial" panose="020B0604020202020204" pitchFamily="34" charset="0"/>
              <a:buChar char="•"/>
            </a:pPr>
            <a:r>
              <a:rPr lang="en-CA" sz="1500" dirty="0">
                <a:latin typeface="Sun Life New Text" pitchFamily="2" charset="0"/>
              </a:rPr>
              <a:t>Caution: the 3-year attribution rule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BF424C8-B273-6999-C151-979254457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58208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44044BC-A543-A59D-E153-9C50EE1E82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189"/>
            <a:fld id="{9FA635D2-B142-BE49-AECA-6169441F1F99}" type="slidenum">
              <a:rPr lang="en-US">
                <a:solidFill>
                  <a:srgbClr val="000000"/>
                </a:solidFill>
                <a:latin typeface="Sun Life Sans"/>
              </a:rPr>
              <a:pPr defTabSz="457189"/>
              <a:t>16</a:t>
            </a:fld>
            <a:endParaRPr lang="en-US">
              <a:solidFill>
                <a:srgbClr val="000000"/>
              </a:solidFill>
              <a:latin typeface="Sun Life San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461941-13C4-BC79-2836-765EDA1E61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25" y="206375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What is a TFSA?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F6AF59-FF80-53FD-3671-54C198B4CC29}"/>
              </a:ext>
            </a:extLst>
          </p:cNvPr>
          <p:cNvSpPr txBox="1"/>
          <p:nvPr/>
        </p:nvSpPr>
        <p:spPr>
          <a:xfrm>
            <a:off x="4759379" y="855107"/>
            <a:ext cx="3920482" cy="2112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457189"/>
            <a:r>
              <a:rPr lang="en-CA" sz="1400" b="1" dirty="0">
                <a:solidFill>
                  <a:srgbClr val="000000"/>
                </a:solidFill>
                <a:latin typeface="Sun Life New Text" pitchFamily="2" charset="0"/>
              </a:rPr>
              <a:t>TFSA = Tax-Free Savings Account</a:t>
            </a:r>
          </a:p>
          <a:p>
            <a:pPr marL="0" lvl="1" defTabSz="457189"/>
            <a:endParaRPr lang="en-CA" sz="1400" dirty="0">
              <a:solidFill>
                <a:srgbClr val="000000"/>
              </a:solidFill>
              <a:latin typeface="Sun Life New Text" pitchFamily="2" charset="0"/>
            </a:endParaRPr>
          </a:p>
          <a:p>
            <a:pPr marL="171446" indent="-171446" defTabSz="457189">
              <a:buFont typeface="Arial" panose="020B0604020202020204" pitchFamily="34" charset="0"/>
              <a:buChar char="•"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Canadian residents 18 years and older can contribute</a:t>
            </a:r>
          </a:p>
          <a:p>
            <a:pPr marL="171446" indent="-171446" defTabSz="457189">
              <a:buFont typeface="Arial" panose="020B0604020202020204" pitchFamily="34" charset="0"/>
              <a:buChar char="•"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While invested in the plan your money can grow tax free </a:t>
            </a:r>
          </a:p>
          <a:p>
            <a:pPr marL="171446" indent="-171446" defTabSz="457189">
              <a:buFont typeface="Arial" panose="020B0604020202020204" pitchFamily="34" charset="0"/>
              <a:buChar char="•"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Not tax deductible</a:t>
            </a:r>
          </a:p>
          <a:p>
            <a:pPr marL="171446" indent="-171446" defTabSz="457189">
              <a:buFont typeface="Arial" panose="020B0604020202020204" pitchFamily="34" charset="0"/>
              <a:buChar char="•"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Withdrawals are not included in income</a:t>
            </a:r>
          </a:p>
          <a:p>
            <a:pPr marL="171446" indent="-171446" defTabSz="457189">
              <a:buFont typeface="Arial" panose="020B0604020202020204" pitchFamily="34" charset="0"/>
              <a:buChar char="•"/>
            </a:pP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Contribution limits apply</a:t>
            </a:r>
          </a:p>
          <a:p>
            <a:pPr marL="0" lvl="1" defTabSz="457189"/>
            <a:endParaRPr lang="en-CA" sz="1400" dirty="0">
              <a:solidFill>
                <a:srgbClr val="000000"/>
              </a:solidFill>
              <a:latin typeface="Sun Life Sans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F854B8B-4685-3E58-6E81-35614CECD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6940026"/>
              </p:ext>
            </p:extLst>
          </p:nvPr>
        </p:nvGraphicFramePr>
        <p:xfrm>
          <a:off x="4759379" y="2498768"/>
          <a:ext cx="4066903" cy="2041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767E9630-D025-5E33-7DE6-93428E417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622" b="2622"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DB99881-424C-93AE-579E-44D23179987B}"/>
              </a:ext>
            </a:extLst>
          </p:cNvPr>
          <p:cNvSpPr txBox="1"/>
          <p:nvPr/>
        </p:nvSpPr>
        <p:spPr>
          <a:xfrm>
            <a:off x="4940145" y="4586430"/>
            <a:ext cx="4020524" cy="2885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TFSA room is based on age </a:t>
            </a:r>
            <a:r>
              <a:rPr lang="en-US" sz="1275" u="sng" dirty="0">
                <a:solidFill>
                  <a:srgbClr val="000000"/>
                </a:solidFill>
                <a:latin typeface="Sun Life New Text" pitchFamily="2" charset="0"/>
              </a:rPr>
              <a:t>and</a:t>
            </a:r>
            <a:r>
              <a:rPr lang="en-US" sz="1275" dirty="0">
                <a:solidFill>
                  <a:srgbClr val="000000"/>
                </a:solidFill>
                <a:latin typeface="Sun Life New Text" pitchFamily="2" charset="0"/>
              </a:rPr>
              <a:t> residency in Canada</a:t>
            </a:r>
            <a:endParaRPr lang="en-CA" sz="1275" dirty="0">
              <a:solidFill>
                <a:srgbClr val="000000"/>
              </a:solidFill>
              <a:latin typeface="Sun Life New Text" pitchFamily="2" charset="0"/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5AF7328-9705-3628-4C84-E99059175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99300" y="4464850"/>
            <a:ext cx="520157" cy="5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240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D55860-9E73-5645-8EBE-36B3661C514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01613"/>
            <a:ext cx="2843213" cy="75247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14400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Secondary sources of income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94B71F0-363D-CF60-30A3-A4362D0F8F6A}"/>
              </a:ext>
            </a:extLst>
          </p:cNvPr>
          <p:cNvSpPr txBox="1"/>
          <p:nvPr/>
        </p:nvSpPr>
        <p:spPr>
          <a:xfrm>
            <a:off x="149773" y="1931526"/>
            <a:ext cx="301729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/>
            <a:r>
              <a:rPr lang="en-CA" sz="1400" dirty="0">
                <a:latin typeface="Sun Life New Text" pitchFamily="2" charset="0"/>
              </a:rPr>
              <a:t>Real estate</a:t>
            </a:r>
          </a:p>
          <a:p>
            <a:pPr marL="0" lvl="1"/>
            <a:endParaRPr lang="en-CA" sz="1400" dirty="0">
              <a:latin typeface="Sun Life New Text" pitchFamily="2" charset="0"/>
            </a:endParaRPr>
          </a:p>
          <a:p>
            <a:pPr marL="0" lvl="1"/>
            <a:r>
              <a:rPr lang="en-CA" sz="1400" dirty="0">
                <a:latin typeface="Sun Life New Text" pitchFamily="2" charset="0"/>
              </a:rPr>
              <a:t>Other savings:</a:t>
            </a: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n-CA" sz="1400" dirty="0">
                <a:latin typeface="Sun Life New Text" pitchFamily="2" charset="0"/>
              </a:rPr>
              <a:t>Non-registered savings</a:t>
            </a: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n-CA" sz="1400" dirty="0">
                <a:latin typeface="Sun Life New Text" pitchFamily="2" charset="0"/>
              </a:rPr>
              <a:t>Stocks</a:t>
            </a:r>
          </a:p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en-CA" sz="1400" dirty="0">
                <a:latin typeface="Sun Life New Text" pitchFamily="2" charset="0"/>
              </a:rPr>
              <a:t>Cash surrender value or investments within a life insurance policy</a:t>
            </a:r>
          </a:p>
        </p:txBody>
      </p:sp>
      <p:pic>
        <p:nvPicPr>
          <p:cNvPr id="6" name="Picture Placeholder 5" descr="A fence on a sandy path">
            <a:extLst>
              <a:ext uri="{FF2B5EF4-FFF2-40B4-BE49-F238E27FC236}">
                <a16:creationId xmlns:a16="http://schemas.microsoft.com/office/drawing/2014/main" id="{0AB1856F-D600-440C-764E-7350D3FD37D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9418" r="94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59478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4B31B-97E0-09E2-99DE-3961F8E709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154913-7A94-7BA5-3A9F-0805C86DB5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520B8F-31F9-1666-6D98-1538B956CB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7988" y="254000"/>
            <a:ext cx="4164012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What is an NREG?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41BBB18-BF8C-9F28-E4FB-04A6877A5F69}"/>
              </a:ext>
            </a:extLst>
          </p:cNvPr>
          <p:cNvSpPr txBox="1"/>
          <p:nvPr/>
        </p:nvSpPr>
        <p:spPr>
          <a:xfrm>
            <a:off x="348210" y="1161824"/>
            <a:ext cx="3920482" cy="2004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NREG = Non-registered Account</a:t>
            </a:r>
          </a:p>
          <a:p>
            <a:pPr marL="0" marR="0" lvl="1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7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1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7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0" marR="0" lvl="1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275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171446" marR="0" lvl="0" indent="-171446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No age limit.</a:t>
            </a:r>
          </a:p>
          <a:p>
            <a:pPr marL="171446" marR="0" lvl="0" indent="-171446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400" dirty="0">
                <a:solidFill>
                  <a:srgbClr val="000000"/>
                </a:solidFill>
                <a:latin typeface="Sun Life New Text" pitchFamily="2" charset="0"/>
              </a:rPr>
              <a:t>No contribution limit.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  <a:p>
            <a:pPr marL="171446" marR="0" lvl="0" indent="-171446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Contributions are after tax.</a:t>
            </a:r>
          </a:p>
          <a:p>
            <a:pPr marL="171446" marR="0" lvl="0" indent="-171446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Annual taxation may apply.</a:t>
            </a:r>
          </a:p>
          <a:p>
            <a:pPr marL="0" marR="0" lvl="1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7F8E4959-04F9-08A2-3F8F-17EA4450D4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9698" r="19698"/>
          <a:stretch>
            <a:fillRect/>
          </a:stretch>
        </p:blipFill>
        <p:spPr>
          <a:xfrm>
            <a:off x="4622800" y="206375"/>
            <a:ext cx="4300538" cy="4730750"/>
          </a:xfr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0E89CA2-1057-217C-CEBD-8B1B73B9FC14}"/>
              </a:ext>
            </a:extLst>
          </p:cNvPr>
          <p:cNvSpPr/>
          <p:nvPr/>
        </p:nvSpPr>
        <p:spPr>
          <a:xfrm>
            <a:off x="348210" y="3981676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kern="100" dirty="0">
                <a:solidFill>
                  <a:schemeClr val="tx1"/>
                </a:solidFill>
                <a:effectLst/>
                <a:latin typeface="Sun Life New Text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NREGs can be a great way to supplement other forms of retirement savings like pension plans and RRSPs!</a:t>
            </a:r>
            <a:endParaRPr lang="en-CA" sz="160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860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E76A8B-6A78-C040-F20A-545F2AE09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2A34C-5571-E148-2AD9-D4CF34CD0D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Can’t afford to save?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7" name="Chart 6" descr="A bar chart showing how much you'd need to save monthly, at different ages, to reach a $500,000 savings goal at age 65.  The younger you are when you start saving, the less you need to save each month to meet the goal.  ">
            <a:extLst>
              <a:ext uri="{FF2B5EF4-FFF2-40B4-BE49-F238E27FC236}">
                <a16:creationId xmlns:a16="http://schemas.microsoft.com/office/drawing/2014/main" id="{56AC523C-E6C1-1B48-670E-AFAF64570F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7220383"/>
              </p:ext>
            </p:extLst>
          </p:nvPr>
        </p:nvGraphicFramePr>
        <p:xfrm>
          <a:off x="1618672" y="818549"/>
          <a:ext cx="5906655" cy="3684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46AC21-8ABB-4AA4-CAB0-1050D20033AC}"/>
              </a:ext>
            </a:extLst>
          </p:cNvPr>
          <p:cNvSpPr txBox="1">
            <a:spLocks/>
          </p:cNvSpPr>
          <p:nvPr/>
        </p:nvSpPr>
        <p:spPr bwMode="auto">
          <a:xfrm>
            <a:off x="348210" y="4591714"/>
            <a:ext cx="6010508" cy="513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3200">
                <a:solidFill>
                  <a:srgbClr val="5E555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800">
                <a:solidFill>
                  <a:srgbClr val="5E5550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400">
                <a:solidFill>
                  <a:srgbClr val="5E5550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Font typeface="Arial" pitchFamily="34" charset="0"/>
              <a:buChar char="•"/>
              <a:defRPr sz="2000">
                <a:solidFill>
                  <a:srgbClr val="5E5550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Goal: $500,000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06C99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sz="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Arial" panose="020B0604020202020204" pitchFamily="34" charset="0"/>
              </a:rPr>
              <a:t>Assumptions: Monthly contributions | 5.75% net rate of return | Retirement age 65</a:t>
            </a:r>
          </a:p>
        </p:txBody>
      </p:sp>
    </p:spTree>
    <p:extLst>
      <p:ext uri="{BB962C8B-B14F-4D97-AF65-F5344CB8AC3E}">
        <p14:creationId xmlns:p14="http://schemas.microsoft.com/office/powerpoint/2010/main" val="724918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032E908-5E7A-BB17-5368-D388677D2C2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9075" y="354013"/>
            <a:ext cx="4162425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Why do I need to plan for retirement?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DDEC6B8-5C54-FCA9-7FFE-18385E8C97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7273" r="27273"/>
          <a:stretch>
            <a:fillRect/>
          </a:stretch>
        </p:blipFill>
        <p:spPr>
          <a:xfrm>
            <a:off x="4624388" y="206375"/>
            <a:ext cx="4300537" cy="4730750"/>
          </a:xfr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7552CAF-C15C-AD27-8F11-F276649BEE14}"/>
              </a:ext>
            </a:extLst>
          </p:cNvPr>
          <p:cNvSpPr/>
          <p:nvPr/>
        </p:nvSpPr>
        <p:spPr>
          <a:xfrm>
            <a:off x="219075" y="1335447"/>
            <a:ext cx="3920482" cy="81783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>
                <a:solidFill>
                  <a:schemeClr val="tx1"/>
                </a:solidFill>
                <a:latin typeface="Sun Life New Text" pitchFamily="2" charset="0"/>
              </a:rPr>
              <a:t>Longer life expectancy</a:t>
            </a:r>
            <a:endParaRPr lang="en-US" sz="16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6A5D134-FCA1-38B2-CC25-2628E542E85E}"/>
              </a:ext>
            </a:extLst>
          </p:cNvPr>
          <p:cNvSpPr/>
          <p:nvPr/>
        </p:nvSpPr>
        <p:spPr>
          <a:xfrm>
            <a:off x="219075" y="2269490"/>
            <a:ext cx="3920482" cy="81783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>
                <a:solidFill>
                  <a:schemeClr val="tx1"/>
                </a:solidFill>
                <a:latin typeface="Sun Life New Text" pitchFamily="2" charset="0"/>
              </a:rPr>
              <a:t>Maintaining lifestyle</a:t>
            </a:r>
            <a:endParaRPr lang="en-US" sz="16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D0EF073-E348-7774-4444-88983EF0B60D}"/>
              </a:ext>
            </a:extLst>
          </p:cNvPr>
          <p:cNvSpPr/>
          <p:nvPr/>
        </p:nvSpPr>
        <p:spPr>
          <a:xfrm>
            <a:off x="219075" y="3203533"/>
            <a:ext cx="3920482" cy="81783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Protection against uncontrollable events</a:t>
            </a:r>
          </a:p>
        </p:txBody>
      </p:sp>
    </p:spTree>
    <p:extLst>
      <p:ext uri="{BB962C8B-B14F-4D97-AF65-F5344CB8AC3E}">
        <p14:creationId xmlns:p14="http://schemas.microsoft.com/office/powerpoint/2010/main" val="25669208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D6951-2E71-DECF-A8CD-FE9326096B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F23631-D8C0-94A6-23A8-2B2E08F68A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A65D824-0575-4C99-1E76-4A7292C73D2C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70844" y="294898"/>
            <a:ext cx="8353425" cy="57899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Next steps</a:t>
            </a:r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6543FDAE-5599-0BBC-6CC0-813A52F7A1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1425" b="21425"/>
          <a:stretch>
            <a:fillRect/>
          </a:stretch>
        </p:blipFill>
        <p:spPr/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0901935-EC1C-2FF0-C5C4-659638B77A15}"/>
              </a:ext>
            </a:extLst>
          </p:cNvPr>
          <p:cNvSpPr/>
          <p:nvPr/>
        </p:nvSpPr>
        <p:spPr>
          <a:xfrm>
            <a:off x="270844" y="1386885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600" dirty="0">
                <a:solidFill>
                  <a:schemeClr val="tx1"/>
                </a:solidFill>
                <a:latin typeface="Sun Life New Text" pitchFamily="2" charset="0"/>
              </a:rPr>
              <a:t>Plan</a:t>
            </a:r>
            <a:endParaRPr lang="en-US" sz="16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E3AFF11-0144-7E3B-054A-244FFBD02E98}"/>
              </a:ext>
            </a:extLst>
          </p:cNvPr>
          <p:cNvSpPr/>
          <p:nvPr/>
        </p:nvSpPr>
        <p:spPr>
          <a:xfrm>
            <a:off x="270844" y="2308122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600" dirty="0">
                <a:solidFill>
                  <a:schemeClr val="tx1"/>
                </a:solidFill>
                <a:latin typeface="Sun Life New Text" pitchFamily="2" charset="0"/>
              </a:rPr>
              <a:t>Maximize</a:t>
            </a:r>
            <a:endParaRPr lang="en-US" sz="16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8EC32F7-A272-3C9D-AC30-2CCEF83B89BB}"/>
              </a:ext>
            </a:extLst>
          </p:cNvPr>
          <p:cNvSpPr/>
          <p:nvPr/>
        </p:nvSpPr>
        <p:spPr>
          <a:xfrm>
            <a:off x="270844" y="3265797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Book</a:t>
            </a:r>
          </a:p>
        </p:txBody>
      </p:sp>
    </p:spTree>
    <p:extLst>
      <p:ext uri="{BB962C8B-B14F-4D97-AF65-F5344CB8AC3E}">
        <p14:creationId xmlns:p14="http://schemas.microsoft.com/office/powerpoint/2010/main" val="1990884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C3B234-4A4A-42E1-7666-F2C8333DBA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The value of advice</a:t>
            </a:r>
          </a:p>
        </p:txBody>
      </p:sp>
      <p:graphicFrame>
        <p:nvGraphicFramePr>
          <p:cNvPr id="6" name="Diagram 5" descr="A circle chart showing how working with a financial advisor increases wealth across 3 time frames (4-6 years, 7-14 years and 15+ years).">
            <a:extLst>
              <a:ext uri="{FF2B5EF4-FFF2-40B4-BE49-F238E27FC236}">
                <a16:creationId xmlns:a16="http://schemas.microsoft.com/office/drawing/2014/main" id="{9BCBAA79-52A0-D540-B165-94BE7471A36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925664"/>
              </p:ext>
            </p:extLst>
          </p:nvPr>
        </p:nvGraphicFramePr>
        <p:xfrm>
          <a:off x="348212" y="579860"/>
          <a:ext cx="4945684" cy="3799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6DEFCDB-480E-005B-ED93-67F42FEB5D63}"/>
              </a:ext>
            </a:extLst>
          </p:cNvPr>
          <p:cNvSpPr txBox="1"/>
          <p:nvPr/>
        </p:nvSpPr>
        <p:spPr>
          <a:xfrm>
            <a:off x="480521" y="1898479"/>
            <a:ext cx="16645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8E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t>Versus non-advised households, the average household with a financial advisor accumulated: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118561-8FC3-EFD3-1617-DBE02A226A66}"/>
              </a:ext>
            </a:extLst>
          </p:cNvPr>
          <p:cNvSpPr txBox="1"/>
          <p:nvPr/>
        </p:nvSpPr>
        <p:spPr>
          <a:xfrm>
            <a:off x="5791191" y="1929257"/>
            <a:ext cx="308542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t>When it comes to advice, the numbers don’t lie.</a:t>
            </a:r>
          </a:p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t>Working with a financial advisor helps increase your wealth.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615D31-BB5C-5C44-9FE7-CB45889096A1}"/>
              </a:ext>
            </a:extLst>
          </p:cNvPr>
          <p:cNvSpPr txBox="1"/>
          <p:nvPr/>
        </p:nvSpPr>
        <p:spPr>
          <a:xfrm>
            <a:off x="74148" y="4715871"/>
            <a:ext cx="549381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18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Source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: More on the value of Financial Advisors, Claude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Montmarquette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, Alexandre </a:t>
            </a:r>
            <a:r>
              <a:rPr kumimoji="0" lang="en-US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Prud’Homme</a:t>
            </a: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, CIRANO 2020</a:t>
            </a:r>
          </a:p>
        </p:txBody>
      </p:sp>
    </p:spTree>
    <p:extLst>
      <p:ext uri="{BB962C8B-B14F-4D97-AF65-F5344CB8AC3E}">
        <p14:creationId xmlns:p14="http://schemas.microsoft.com/office/powerpoint/2010/main" val="36610678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59D2D4-CFA6-96DB-851E-C77CFEFEFD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Connecting with Sun Life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9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 Sun Life Mobile app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9" y="1697701"/>
            <a:ext cx="2084867" cy="881063"/>
          </a:xfrm>
        </p:spPr>
        <p:txBody>
          <a:bodyPr/>
          <a:lstStyle/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Download it today from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Google Play and the Apple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App Store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438D7FD9-8824-8AC0-4CD6-5B3B205C465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46083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mysunlife.ca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87BA35A-F0C0-4308-B7D1-91D6459F551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50481" y="1676271"/>
            <a:ext cx="2084867" cy="881063"/>
          </a:xfrm>
        </p:spPr>
        <p:txBody>
          <a:bodyPr/>
          <a:lstStyle/>
          <a:p>
            <a:pPr defTabSz="182867">
              <a:spcAft>
                <a:spcPts val="5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Need Help - 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Sign in and select </a:t>
            </a:r>
            <a:r>
              <a:rPr lang="en-GB" b="1" dirty="0">
                <a:solidFill>
                  <a:schemeClr val="tx1"/>
                </a:solidFill>
                <a:latin typeface="Sun Life New Text" pitchFamily="2" charset="0"/>
              </a:rPr>
              <a:t>Chat live now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 to get live support.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CFC5C746-CD8D-C242-85F8-2889E2F4204A}"/>
              </a:ext>
            </a:extLst>
          </p:cNvPr>
          <p:cNvSpPr txBox="1">
            <a:spLocks/>
          </p:cNvSpPr>
          <p:nvPr/>
        </p:nvSpPr>
        <p:spPr>
          <a:xfrm>
            <a:off x="302477" y="3537110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1-866-733-8612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7F9EA9EF-113C-71EE-2FD2-F9E0CABFE934}"/>
              </a:ext>
            </a:extLst>
          </p:cNvPr>
          <p:cNvSpPr txBox="1">
            <a:spLocks/>
          </p:cNvSpPr>
          <p:nvPr/>
        </p:nvSpPr>
        <p:spPr>
          <a:xfrm>
            <a:off x="300126" y="376973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8 a.m. to 8 p.m. ET 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Any business day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FD0BB44B-993D-6805-978B-71C12DD6FA6E}"/>
              </a:ext>
            </a:extLst>
          </p:cNvPr>
          <p:cNvSpPr txBox="1">
            <a:spLocks/>
          </p:cNvSpPr>
          <p:nvPr/>
        </p:nvSpPr>
        <p:spPr>
          <a:xfrm>
            <a:off x="2493094" y="342848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wellness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webinar series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8265CF3B-1CB3-3568-90A9-2B044FDE1729}"/>
              </a:ext>
            </a:extLst>
          </p:cNvPr>
          <p:cNvSpPr txBox="1">
            <a:spLocks/>
          </p:cNvSpPr>
          <p:nvPr/>
        </p:nvSpPr>
        <p:spPr>
          <a:xfrm>
            <a:off x="2492286" y="3819549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mymoney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851534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8" y="803664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755" y="2845914"/>
            <a:ext cx="536449" cy="426721"/>
          </a:xfrm>
          <a:prstGeom prst="rect">
            <a:avLst/>
          </a:prstGeom>
        </p:spPr>
      </p:pic>
      <p:pic>
        <p:nvPicPr>
          <p:cNvPr id="15" name="Picture Placeholder 21">
            <a:extLst>
              <a:ext uri="{FF2B5EF4-FFF2-40B4-BE49-F238E27FC236}">
                <a16:creationId xmlns:a16="http://schemas.microsoft.com/office/drawing/2014/main" id="{E85747A2-886E-B078-079B-85D3F9980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/>
          <a:srcRect t="13336" b="13336"/>
          <a:stretch>
            <a:fillRect/>
          </a:stretch>
        </p:blipFill>
        <p:spPr>
          <a:xfrm>
            <a:off x="4625975" y="204788"/>
            <a:ext cx="4300538" cy="4730750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ADCE0A-F28E-CB5A-48AA-8887022AE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01" y="2877542"/>
            <a:ext cx="485550" cy="485550"/>
          </a:xfrm>
          <a:prstGeom prst="rect">
            <a:avLst/>
          </a:prstGeom>
        </p:spPr>
      </p:pic>
      <p:grpSp>
        <p:nvGrpSpPr>
          <p:cNvPr id="22" name="Graphic 5">
            <a:extLst>
              <a:ext uri="{FF2B5EF4-FFF2-40B4-BE49-F238E27FC236}">
                <a16:creationId xmlns:a16="http://schemas.microsoft.com/office/drawing/2014/main" id="{ECA73F14-0978-3094-0E89-273D874E0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10789" y="813333"/>
            <a:ext cx="499711" cy="423317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F4D64FED-6D0C-591D-8DA0-42E194C7A1C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A679045-9D95-DA6A-4C36-BFA8FCAA995D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5828973D-0F99-1E00-A955-7D03C69953A1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7DD8C872-B3FC-65FC-DC54-0A6D30693266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B42302B4-2AB6-E7C9-8B36-E10B4CF41F60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98155E1B-EECD-7D3A-1BC0-EE48EF4432AF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96174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5D19C4-1F54-2BCF-B760-4B213DBC50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9A0DA6-5691-CCB1-68D1-B3518B73A35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5900" y="270057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92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83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75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66" indent="0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Is 100 the new 80?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0D8055-81C3-701A-E78D-FBB3BB85CFA2}"/>
              </a:ext>
            </a:extLst>
          </p:cNvPr>
          <p:cNvSpPr txBox="1"/>
          <p:nvPr/>
        </p:nvSpPr>
        <p:spPr>
          <a:xfrm>
            <a:off x="480521" y="1174935"/>
            <a:ext cx="4734886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Probability at age 65 of living to the following ages: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grpSp>
        <p:nvGrpSpPr>
          <p:cNvPr id="8" name="Group 7" descr="Female has a 76% probability of living to age 80.  Male has a 65% probability.">
            <a:extLst>
              <a:ext uri="{FF2B5EF4-FFF2-40B4-BE49-F238E27FC236}">
                <a16:creationId xmlns:a16="http://schemas.microsoft.com/office/drawing/2014/main" id="{FF67CEB0-738B-6E9B-5878-23BBC55BE01A}"/>
              </a:ext>
            </a:extLst>
          </p:cNvPr>
          <p:cNvGrpSpPr/>
          <p:nvPr/>
        </p:nvGrpSpPr>
        <p:grpSpPr>
          <a:xfrm>
            <a:off x="583236" y="1936517"/>
            <a:ext cx="1670304" cy="2013980"/>
            <a:chOff x="583236" y="1936517"/>
            <a:chExt cx="1670304" cy="201398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7ECBD19-8DE7-E78D-97E1-1AC74159C076}"/>
                </a:ext>
              </a:extLst>
            </p:cNvPr>
            <p:cNvGrpSpPr/>
            <p:nvPr/>
          </p:nvGrpSpPr>
          <p:grpSpPr>
            <a:xfrm>
              <a:off x="779563" y="1936517"/>
              <a:ext cx="1311578" cy="2013980"/>
              <a:chOff x="779563" y="1936517"/>
              <a:chExt cx="1311578" cy="2013980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3AD5825-0770-A1A5-C8F8-0D2D73B1BDC8}"/>
                  </a:ext>
                </a:extLst>
              </p:cNvPr>
              <p:cNvSpPr txBox="1"/>
              <p:nvPr/>
            </p:nvSpPr>
            <p:spPr>
              <a:xfrm>
                <a:off x="779563" y="1936517"/>
                <a:ext cx="52213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76%</a:t>
                </a:r>
                <a:endParaRPr kumimoji="0" lang="en-CA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C77594F5-41B9-74D8-91C1-20EB572C8820}"/>
                  </a:ext>
                </a:extLst>
              </p:cNvPr>
              <p:cNvSpPr txBox="1"/>
              <p:nvPr/>
            </p:nvSpPr>
            <p:spPr>
              <a:xfrm>
                <a:off x="1535274" y="1950606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65%</a:t>
                </a:r>
                <a:endParaRPr kumimoji="0" lang="en-CA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3153402-050D-A648-87B7-90316C3C777D}"/>
                  </a:ext>
                </a:extLst>
              </p:cNvPr>
              <p:cNvSpPr txBox="1"/>
              <p:nvPr/>
            </p:nvSpPr>
            <p:spPr>
              <a:xfrm>
                <a:off x="779563" y="3611943"/>
                <a:ext cx="131157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846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80 years old</a:t>
                </a:r>
                <a:endParaRPr kumimoji="0" lang="en-C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3846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2" name="Graphic 21" descr="Male profile outline">
              <a:extLst>
                <a:ext uri="{FF2B5EF4-FFF2-40B4-BE49-F238E27FC236}">
                  <a16:creationId xmlns:a16="http://schemas.microsoft.com/office/drawing/2014/main" id="{A9F1CEDE-2666-0E57-A360-9987796FE1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39140" y="2281301"/>
              <a:ext cx="914400" cy="914400"/>
            </a:xfrm>
            <a:prstGeom prst="rect">
              <a:avLst/>
            </a:prstGeom>
          </p:spPr>
        </p:pic>
        <p:pic>
          <p:nvPicPr>
            <p:cNvPr id="24" name="Graphic 23" descr="Female Profile outline">
              <a:extLst>
                <a:ext uri="{FF2B5EF4-FFF2-40B4-BE49-F238E27FC236}">
                  <a16:creationId xmlns:a16="http://schemas.microsoft.com/office/drawing/2014/main" id="{9A8CAA15-DA44-D95C-15F3-44BFC7F17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83236" y="2302888"/>
              <a:ext cx="914400" cy="914400"/>
            </a:xfrm>
            <a:prstGeom prst="rect">
              <a:avLst/>
            </a:prstGeom>
          </p:spPr>
        </p:pic>
      </p:grpSp>
      <p:grpSp>
        <p:nvGrpSpPr>
          <p:cNvPr id="9" name="Group 8" descr="Female has a 59% probability of living to age 85.  Male has a 45% probability.">
            <a:extLst>
              <a:ext uri="{FF2B5EF4-FFF2-40B4-BE49-F238E27FC236}">
                <a16:creationId xmlns:a16="http://schemas.microsoft.com/office/drawing/2014/main" id="{4929CB30-E26B-E468-FC0E-9E53763AAD7D}"/>
              </a:ext>
            </a:extLst>
          </p:cNvPr>
          <p:cNvGrpSpPr/>
          <p:nvPr/>
        </p:nvGrpSpPr>
        <p:grpSpPr>
          <a:xfrm>
            <a:off x="2647544" y="2006331"/>
            <a:ext cx="1623423" cy="2019851"/>
            <a:chOff x="2638407" y="1973775"/>
            <a:chExt cx="1623423" cy="201985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46345754-877C-771F-7EFA-7EE5AD28C205}"/>
                </a:ext>
              </a:extLst>
            </p:cNvPr>
            <p:cNvGrpSpPr/>
            <p:nvPr/>
          </p:nvGrpSpPr>
          <p:grpSpPr>
            <a:xfrm>
              <a:off x="2749188" y="1973775"/>
              <a:ext cx="1307151" cy="2019851"/>
              <a:chOff x="2749188" y="1946035"/>
              <a:chExt cx="1307151" cy="2019851"/>
            </a:xfrm>
          </p:grpSpPr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1A83AE29-FBD9-6704-BA63-D6B0757EC6A9}"/>
                  </a:ext>
                </a:extLst>
              </p:cNvPr>
              <p:cNvSpPr txBox="1"/>
              <p:nvPr/>
            </p:nvSpPr>
            <p:spPr>
              <a:xfrm>
                <a:off x="2749188" y="3627332"/>
                <a:ext cx="1297150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846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85 years old</a:t>
                </a:r>
                <a:endParaRPr kumimoji="0" lang="en-C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3846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F030D5A4-6015-A65D-9F25-1DCD163913D7}"/>
                  </a:ext>
                </a:extLst>
              </p:cNvPr>
              <p:cNvSpPr txBox="1"/>
              <p:nvPr/>
            </p:nvSpPr>
            <p:spPr>
              <a:xfrm>
                <a:off x="2834541" y="1946035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59%</a:t>
                </a:r>
                <a:endParaRPr kumimoji="0" lang="en-CA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B467E1E-F09E-D3E4-85F8-6453AFDD13A5}"/>
                  </a:ext>
                </a:extLst>
              </p:cNvPr>
              <p:cNvSpPr txBox="1"/>
              <p:nvPr/>
            </p:nvSpPr>
            <p:spPr>
              <a:xfrm>
                <a:off x="3510997" y="1958159"/>
                <a:ext cx="54534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45%</a:t>
                </a:r>
                <a:endParaRPr kumimoji="0" lang="en-CA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0" name="Graphic 19" descr="Male profile outline">
              <a:extLst>
                <a:ext uri="{FF2B5EF4-FFF2-40B4-BE49-F238E27FC236}">
                  <a16:creationId xmlns:a16="http://schemas.microsoft.com/office/drawing/2014/main" id="{C8747EE2-E7C0-3199-9437-5FE58CA106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347430" y="2293676"/>
              <a:ext cx="914400" cy="914400"/>
            </a:xfrm>
            <a:prstGeom prst="rect">
              <a:avLst/>
            </a:prstGeom>
          </p:spPr>
        </p:pic>
        <p:pic>
          <p:nvPicPr>
            <p:cNvPr id="26" name="Graphic 25" descr="Female Profile outline">
              <a:extLst>
                <a:ext uri="{FF2B5EF4-FFF2-40B4-BE49-F238E27FC236}">
                  <a16:creationId xmlns:a16="http://schemas.microsoft.com/office/drawing/2014/main" id="{511CEE0C-126B-EFC8-E51B-5D7262CFF7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38407" y="2293676"/>
              <a:ext cx="914400" cy="914400"/>
            </a:xfrm>
            <a:prstGeom prst="rect">
              <a:avLst/>
            </a:prstGeom>
          </p:spPr>
        </p:pic>
      </p:grpSp>
      <p:grpSp>
        <p:nvGrpSpPr>
          <p:cNvPr id="10" name="Group 9" descr="Female has a 38% probability of living to age 90.  Male has a 24% probability.">
            <a:extLst>
              <a:ext uri="{FF2B5EF4-FFF2-40B4-BE49-F238E27FC236}">
                <a16:creationId xmlns:a16="http://schemas.microsoft.com/office/drawing/2014/main" id="{D60AF20D-9567-FD11-A5D9-330723CC3DEE}"/>
              </a:ext>
            </a:extLst>
          </p:cNvPr>
          <p:cNvGrpSpPr/>
          <p:nvPr/>
        </p:nvGrpSpPr>
        <p:grpSpPr>
          <a:xfrm>
            <a:off x="4728852" y="1933811"/>
            <a:ext cx="1642319" cy="2019099"/>
            <a:chOff x="4728852" y="1933811"/>
            <a:chExt cx="1642319" cy="201909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8380194-F5FE-5CF1-E75D-1CB469B1139A}"/>
                </a:ext>
              </a:extLst>
            </p:cNvPr>
            <p:cNvGrpSpPr/>
            <p:nvPr/>
          </p:nvGrpSpPr>
          <p:grpSpPr>
            <a:xfrm>
              <a:off x="4873034" y="1933811"/>
              <a:ext cx="1375691" cy="2019099"/>
              <a:chOff x="4873034" y="1933811"/>
              <a:chExt cx="1375691" cy="2019099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14A3147-3EA5-D544-D972-D8766EBBD41B}"/>
                  </a:ext>
                </a:extLst>
              </p:cNvPr>
              <p:cNvSpPr txBox="1"/>
              <p:nvPr/>
            </p:nvSpPr>
            <p:spPr>
              <a:xfrm>
                <a:off x="4938751" y="3614356"/>
                <a:ext cx="1309974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846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90 years old</a:t>
                </a:r>
                <a:endParaRPr kumimoji="0" lang="en-C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3846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696D9E28-E236-6FCD-8C77-B330B5873BAC}"/>
                  </a:ext>
                </a:extLst>
              </p:cNvPr>
              <p:cNvSpPr txBox="1"/>
              <p:nvPr/>
            </p:nvSpPr>
            <p:spPr>
              <a:xfrm>
                <a:off x="4873034" y="1933811"/>
                <a:ext cx="53893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38%</a:t>
                </a:r>
                <a:endParaRPr kumimoji="0" lang="en-CA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2C82AF0-9B72-A3B2-5A41-A78C7D0D78BF}"/>
                  </a:ext>
                </a:extLst>
              </p:cNvPr>
              <p:cNvSpPr txBox="1"/>
              <p:nvPr/>
            </p:nvSpPr>
            <p:spPr>
              <a:xfrm>
                <a:off x="5693220" y="1956522"/>
                <a:ext cx="54213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24%</a:t>
                </a:r>
                <a:endParaRPr kumimoji="0" lang="en-CA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21" name="Graphic 20" descr="Male profile outline">
              <a:extLst>
                <a:ext uri="{FF2B5EF4-FFF2-40B4-BE49-F238E27FC236}">
                  <a16:creationId xmlns:a16="http://schemas.microsoft.com/office/drawing/2014/main" id="{D76453DE-A979-FF2A-20C9-3DC00F35CCF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56771" y="2212042"/>
              <a:ext cx="914400" cy="914400"/>
            </a:xfrm>
            <a:prstGeom prst="rect">
              <a:avLst/>
            </a:prstGeom>
          </p:spPr>
        </p:pic>
        <p:pic>
          <p:nvPicPr>
            <p:cNvPr id="25" name="Graphic 24" descr="Female Profile outline">
              <a:extLst>
                <a:ext uri="{FF2B5EF4-FFF2-40B4-BE49-F238E27FC236}">
                  <a16:creationId xmlns:a16="http://schemas.microsoft.com/office/drawing/2014/main" id="{4657780E-2665-E6EC-168A-5C9047125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728852" y="2229975"/>
              <a:ext cx="914400" cy="914400"/>
            </a:xfrm>
            <a:prstGeom prst="rect">
              <a:avLst/>
            </a:prstGeom>
          </p:spPr>
        </p:pic>
      </p:grpSp>
      <p:grpSp>
        <p:nvGrpSpPr>
          <p:cNvPr id="11" name="Group 10" descr="Female has a 17% probability of living to age 95.  Male has a 9% probability.">
            <a:extLst>
              <a:ext uri="{FF2B5EF4-FFF2-40B4-BE49-F238E27FC236}">
                <a16:creationId xmlns:a16="http://schemas.microsoft.com/office/drawing/2014/main" id="{093EEB19-BF37-2729-463C-B72EB422A278}"/>
              </a:ext>
            </a:extLst>
          </p:cNvPr>
          <p:cNvGrpSpPr/>
          <p:nvPr/>
        </p:nvGrpSpPr>
        <p:grpSpPr>
          <a:xfrm>
            <a:off x="6990724" y="1933810"/>
            <a:ext cx="1670304" cy="2016687"/>
            <a:chOff x="6990724" y="1933810"/>
            <a:chExt cx="1670304" cy="2016687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AA426650-6296-955C-9C7E-782BBC474293}"/>
                </a:ext>
              </a:extLst>
            </p:cNvPr>
            <p:cNvGrpSpPr/>
            <p:nvPr/>
          </p:nvGrpSpPr>
          <p:grpSpPr>
            <a:xfrm>
              <a:off x="7098855" y="1933810"/>
              <a:ext cx="1343758" cy="2016687"/>
              <a:chOff x="7098855" y="1933810"/>
              <a:chExt cx="1343758" cy="2016687"/>
            </a:xfrm>
          </p:grpSpPr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CB9F505-E832-72F6-5C62-DD4B7725A537}"/>
                  </a:ext>
                </a:extLst>
              </p:cNvPr>
              <p:cNvSpPr txBox="1"/>
              <p:nvPr/>
            </p:nvSpPr>
            <p:spPr>
              <a:xfrm>
                <a:off x="7098855" y="3611943"/>
                <a:ext cx="1295547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3846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95 years old</a:t>
                </a:r>
                <a:endParaRPr kumimoji="0" lang="en-C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3846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499C186-80BB-009B-4804-F73282117C02}"/>
                  </a:ext>
                </a:extLst>
              </p:cNvPr>
              <p:cNvSpPr txBox="1"/>
              <p:nvPr/>
            </p:nvSpPr>
            <p:spPr>
              <a:xfrm>
                <a:off x="7200901" y="1933811"/>
                <a:ext cx="49404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17%</a:t>
                </a:r>
                <a:endParaRPr kumimoji="0" lang="en-CA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4A5E04A3-0A0B-1775-2269-CBFAB9A369A0}"/>
                  </a:ext>
                </a:extLst>
              </p:cNvPr>
              <p:cNvSpPr txBox="1"/>
              <p:nvPr/>
            </p:nvSpPr>
            <p:spPr>
              <a:xfrm>
                <a:off x="8006275" y="1933810"/>
                <a:ext cx="43633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un Life New Text" pitchFamily="2" charset="0"/>
                    <a:ea typeface="+mn-ea"/>
                    <a:cs typeface="+mn-cs"/>
                  </a:rPr>
                  <a:t>9%</a:t>
                </a:r>
                <a:endParaRPr kumimoji="0" lang="en-CA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New Text" pitchFamily="2" charset="0"/>
                  <a:ea typeface="+mn-ea"/>
                  <a:cs typeface="+mn-cs"/>
                </a:endParaRPr>
              </a:p>
            </p:txBody>
          </p:sp>
        </p:grpSp>
        <p:pic>
          <p:nvPicPr>
            <p:cNvPr id="19" name="Graphic 18" descr="Male profile outline">
              <a:extLst>
                <a:ext uri="{FF2B5EF4-FFF2-40B4-BE49-F238E27FC236}">
                  <a16:creationId xmlns:a16="http://schemas.microsoft.com/office/drawing/2014/main" id="{AE8DEE0D-AB39-F25C-40E0-F273D9E6A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746628" y="2265936"/>
              <a:ext cx="914400" cy="914400"/>
            </a:xfrm>
            <a:prstGeom prst="rect">
              <a:avLst/>
            </a:prstGeom>
          </p:spPr>
        </p:pic>
        <p:pic>
          <p:nvPicPr>
            <p:cNvPr id="27" name="Graphic 26" descr="Female Profile outline">
              <a:extLst>
                <a:ext uri="{FF2B5EF4-FFF2-40B4-BE49-F238E27FC236}">
                  <a16:creationId xmlns:a16="http://schemas.microsoft.com/office/drawing/2014/main" id="{13922618-CB10-D0A2-935F-70765C48B6C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990724" y="2267438"/>
              <a:ext cx="914400" cy="914400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447BDB47-B6A0-F18F-7832-5ED44AF2E1D7}"/>
              </a:ext>
            </a:extLst>
          </p:cNvPr>
          <p:cNvSpPr txBox="1"/>
          <p:nvPr/>
        </p:nvSpPr>
        <p:spPr>
          <a:xfrm>
            <a:off x="418319" y="4668653"/>
            <a:ext cx="80986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Source: The Canadian Pensioners’ Mortality Table published by the Canadian Institute of Actuaries, 2014. Based on assigned sex at birth. </a:t>
            </a:r>
            <a:endParaRPr kumimoji="0" lang="en-CA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42338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4ACF88-8E7C-D0F4-18A7-BE8D3BD73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EAEA49-D3BF-AFD7-9A15-53F0FEF06A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212725"/>
            <a:ext cx="8353425" cy="20478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Don’t forget inflation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graphicFrame>
        <p:nvGraphicFramePr>
          <p:cNvPr id="7" name="Chart 6" descr="A bar chart that shows how $35,000 in expenses today becomes $52,000 in expenses in 20 years, if inflation was 2% annually.">
            <a:extLst>
              <a:ext uri="{FF2B5EF4-FFF2-40B4-BE49-F238E27FC236}">
                <a16:creationId xmlns:a16="http://schemas.microsoft.com/office/drawing/2014/main" id="{D79F160E-CA0F-5D25-7A4A-E9FC1309BA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86191542"/>
              </p:ext>
            </p:extLst>
          </p:nvPr>
        </p:nvGraphicFramePr>
        <p:xfrm>
          <a:off x="652008" y="939898"/>
          <a:ext cx="7481207" cy="23698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F2AFA5-75FD-D9DF-0B33-FFD0BDE884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769492"/>
              </p:ext>
            </p:extLst>
          </p:nvPr>
        </p:nvGraphicFramePr>
        <p:xfrm>
          <a:off x="1289516" y="3607851"/>
          <a:ext cx="6606717" cy="8958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8398">
                  <a:extLst>
                    <a:ext uri="{9D8B030D-6E8A-4147-A177-3AD203B41FA5}">
                      <a16:colId xmlns:a16="http://schemas.microsoft.com/office/drawing/2014/main" val="3847700808"/>
                    </a:ext>
                  </a:extLst>
                </a:gridCol>
                <a:gridCol w="1025610">
                  <a:extLst>
                    <a:ext uri="{9D8B030D-6E8A-4147-A177-3AD203B41FA5}">
                      <a16:colId xmlns:a16="http://schemas.microsoft.com/office/drawing/2014/main" val="1732066924"/>
                    </a:ext>
                  </a:extLst>
                </a:gridCol>
                <a:gridCol w="1441507">
                  <a:extLst>
                    <a:ext uri="{9D8B030D-6E8A-4147-A177-3AD203B41FA5}">
                      <a16:colId xmlns:a16="http://schemas.microsoft.com/office/drawing/2014/main" val="1561278267"/>
                    </a:ext>
                  </a:extLst>
                </a:gridCol>
                <a:gridCol w="1017488">
                  <a:extLst>
                    <a:ext uri="{9D8B030D-6E8A-4147-A177-3AD203B41FA5}">
                      <a16:colId xmlns:a16="http://schemas.microsoft.com/office/drawing/2014/main" val="496393719"/>
                    </a:ext>
                  </a:extLst>
                </a:gridCol>
                <a:gridCol w="1643714">
                  <a:extLst>
                    <a:ext uri="{9D8B030D-6E8A-4147-A177-3AD203B41FA5}">
                      <a16:colId xmlns:a16="http://schemas.microsoft.com/office/drawing/2014/main" val="3476733968"/>
                    </a:ext>
                  </a:extLst>
                </a:gridCol>
              </a:tblGrid>
              <a:tr h="260302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Year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Groceries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Daily coffee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Car</a:t>
                      </a:r>
                      <a:endParaRPr 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Home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1308187"/>
                  </a:ext>
                </a:extLst>
              </a:tr>
              <a:tr h="228553">
                <a:tc>
                  <a:txBody>
                    <a:bodyPr/>
                    <a:lstStyle/>
                    <a:p>
                      <a:pPr marL="0" lvl="0"/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T</a:t>
                      </a:r>
                      <a:r>
                        <a:rPr lang="en-CA" sz="1100" b="1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oday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algn="ctr"/>
                      <a:r>
                        <a:rPr lang="en-CA" sz="1100" dirty="0">
                          <a:solidFill>
                            <a:schemeClr val="tx1"/>
                          </a:solidFill>
                          <a:latin typeface="Sun Life New Text" pitchFamily="2" charset="0"/>
                        </a:rPr>
                        <a:t>$100</a:t>
                      </a:r>
                      <a:endParaRPr lang="en-US" sz="1100" dirty="0">
                        <a:solidFill>
                          <a:schemeClr val="tx1"/>
                        </a:solidFill>
                        <a:latin typeface="Sun Life New Text" pitchFamily="2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$3.50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$50,000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$675,000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7407089"/>
                  </a:ext>
                </a:extLst>
              </a:tr>
              <a:tr h="3764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CA" sz="1100" b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20 years from now</a:t>
                      </a:r>
                      <a:endParaRPr kumimoji="0" lang="en-US" sz="11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$149</a:t>
                      </a:r>
                      <a:endParaRPr kumimoji="0" lang="en-US" sz="110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Sun Life New Text" pitchFamily="2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$5.20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$74,300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A" sz="110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Sun Life New Text" pitchFamily="2" charset="0"/>
                          <a:ea typeface="+mn-ea"/>
                          <a:cs typeface="Arial" panose="020B0604020202020204" pitchFamily="34" charset="0"/>
                        </a:rPr>
                        <a:t>$1,003,000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851515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CED93F3-72CA-8FE1-04AA-90A80483029F}"/>
              </a:ext>
            </a:extLst>
          </p:cNvPr>
          <p:cNvSpPr txBox="1"/>
          <p:nvPr/>
        </p:nvSpPr>
        <p:spPr>
          <a:xfrm>
            <a:off x="603892" y="4743897"/>
            <a:ext cx="72923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Figures used for illustration purpose only. Some numbers have been rounded.  Fu</a:t>
            </a:r>
            <a:r>
              <a:rPr kumimoji="0" lang="fr-CA" sz="8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ture-values assume 2% annual inflation rate.</a:t>
            </a:r>
          </a:p>
        </p:txBody>
      </p:sp>
    </p:spTree>
    <p:extLst>
      <p:ext uri="{BB962C8B-B14F-4D97-AF65-F5344CB8AC3E}">
        <p14:creationId xmlns:p14="http://schemas.microsoft.com/office/powerpoint/2010/main" val="99830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98"/>
    </mc:Choice>
    <mc:Fallback xmlns="">
      <p:transition spd="slow" advTm="25498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E3E30F64-AC38-1E3A-2533-CE12CD2BFB40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5900" y="202138"/>
            <a:ext cx="4055475" cy="58444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CA" sz="21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Phases of retirement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E3C9974-C52A-9AAC-6816-1AE4B4DE0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01" r="13001"/>
          <a:stretch>
            <a:fillRect/>
          </a:stretch>
        </p:blipFill>
        <p:spPr/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C7FB8F0-08FB-CDC6-5681-07A0A96E84C4}"/>
              </a:ext>
            </a:extLst>
          </p:cNvPr>
          <p:cNvSpPr/>
          <p:nvPr/>
        </p:nvSpPr>
        <p:spPr>
          <a:xfrm>
            <a:off x="215900" y="1219213"/>
            <a:ext cx="3920482" cy="1205425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600" dirty="0">
                <a:solidFill>
                  <a:schemeClr val="tx1"/>
                </a:solidFill>
                <a:latin typeface="Sun Life New Text" pitchFamily="2" charset="0"/>
              </a:rPr>
              <a:t>When people age, needs, wants, and dreams will change.</a:t>
            </a:r>
            <a:endParaRPr lang="en-US" sz="16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1E0BF0B-710B-5436-F968-42D962529F24}"/>
              </a:ext>
            </a:extLst>
          </p:cNvPr>
          <p:cNvSpPr/>
          <p:nvPr/>
        </p:nvSpPr>
        <p:spPr>
          <a:xfrm>
            <a:off x="215900" y="2718862"/>
            <a:ext cx="3920482" cy="1205425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600" dirty="0">
                <a:solidFill>
                  <a:schemeClr val="tx1"/>
                </a:solidFill>
                <a:latin typeface="Sun Life New Text" pitchFamily="2" charset="0"/>
              </a:rPr>
              <a:t>Spending often shifts from leisure to health care.</a:t>
            </a:r>
            <a:endParaRPr lang="en-US" sz="1600" dirty="0">
              <a:solidFill>
                <a:schemeClr val="tx1"/>
              </a:solidFill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083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2F0A5C5-3958-1E0F-022D-E31FD2813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7E4423D-7D40-7108-2A5C-792F467F667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2975" y="528638"/>
            <a:ext cx="4138613" cy="2000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How do you see your retirement?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67E220-3E11-D641-2FFC-789B47C9FE47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752917" y="1336134"/>
            <a:ext cx="4138617" cy="954107"/>
          </a:xfrm>
        </p:spPr>
        <p:txBody>
          <a:bodyPr/>
          <a:lstStyle/>
          <a:p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An effective retirement spending plan requires a vision of the retirement lifestyle you want to live</a:t>
            </a:r>
            <a:endParaRPr lang="en-CA" sz="16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C704660-F81F-6952-45B6-7553D1A54A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4" b="13334"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789E7B-84BF-BEE9-09E7-5E1F46C2A3E1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52917" y="2706131"/>
            <a:ext cx="4151537" cy="1573428"/>
          </a:xfrm>
        </p:spPr>
        <p:txBody>
          <a:bodyPr/>
          <a:lstStyle/>
          <a:p>
            <a:r>
              <a:rPr lang="en-US" sz="1400" dirty="0">
                <a:solidFill>
                  <a:schemeClr val="tx1"/>
                </a:solidFill>
                <a:latin typeface="Sun Life New Text" pitchFamily="2" charset="0"/>
              </a:rPr>
              <a:t>Consider:</a:t>
            </a:r>
          </a:p>
          <a:p>
            <a:r>
              <a:rPr lang="en-CA" sz="1400" b="0" dirty="0">
                <a:solidFill>
                  <a:schemeClr val="tx1"/>
                </a:solidFill>
                <a:latin typeface="Sun Life New Text" pitchFamily="2" charset="0"/>
              </a:rPr>
              <a:t>What needs, wants and dreams make up your retirement vision?</a:t>
            </a:r>
          </a:p>
          <a:p>
            <a:r>
              <a:rPr lang="en-CA" sz="1400" b="0" dirty="0">
                <a:solidFill>
                  <a:schemeClr val="tx1"/>
                </a:solidFill>
                <a:latin typeface="Sun Life New Text" pitchFamily="2" charset="0"/>
              </a:rPr>
              <a:t>What activities will you want to enjoy?</a:t>
            </a:r>
            <a:endParaRPr lang="en-CA" sz="1400" dirty="0">
              <a:latin typeface="Sun Life New Text" pitchFamily="2" charset="0"/>
            </a:endParaRPr>
          </a:p>
          <a:p>
            <a:endParaRPr lang="en-CA" sz="1400" dirty="0">
              <a:latin typeface="Sun Life New Tex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028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9B6724-2ADC-441C-2DCB-B72C713ABC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21C998-322B-6CFA-A206-A6177A5C9B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DEFED7FE-762C-592D-B3C8-2D0D4AD0494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0493" y="102393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Your expenses in retirement 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039D3E6B-FF85-717F-A557-96121F6E5F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2" b="13332"/>
          <a:stretch>
            <a:fillRect/>
          </a:stretch>
        </p:blipFill>
        <p:spPr/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0C5D6A-5DB5-2B8E-0EEF-A8F482CDF506}"/>
              </a:ext>
            </a:extLst>
          </p:cNvPr>
          <p:cNvSpPr/>
          <p:nvPr/>
        </p:nvSpPr>
        <p:spPr>
          <a:xfrm>
            <a:off x="336886" y="1288563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Some stay the same</a:t>
            </a:r>
            <a:endParaRPr lang="en-US" sz="16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F583203-ABDD-A0DB-3524-06EB362E9E07}"/>
              </a:ext>
            </a:extLst>
          </p:cNvPr>
          <p:cNvSpPr/>
          <p:nvPr/>
        </p:nvSpPr>
        <p:spPr>
          <a:xfrm>
            <a:off x="336886" y="2209800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Some decrease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1649B1-5793-4F8A-D6A6-BC5E8AB8A709}"/>
              </a:ext>
            </a:extLst>
          </p:cNvPr>
          <p:cNvSpPr/>
          <p:nvPr/>
        </p:nvSpPr>
        <p:spPr>
          <a:xfrm>
            <a:off x="336886" y="3167475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Some increase</a:t>
            </a:r>
          </a:p>
        </p:txBody>
      </p:sp>
    </p:spTree>
    <p:extLst>
      <p:ext uri="{BB962C8B-B14F-4D97-AF65-F5344CB8AC3E}">
        <p14:creationId xmlns:p14="http://schemas.microsoft.com/office/powerpoint/2010/main" val="25834050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1F414E-7E1D-5BBE-3C10-1B4FC31098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915316-D829-711A-2CFE-CBF7F27C0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2C8E5DF-8AFD-7385-BB6D-840306D4D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34" b="13334"/>
          <a:stretch>
            <a:fillRect/>
          </a:stretch>
        </p:blipFill>
        <p:spPr/>
      </p:pic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6DAA6DC-1CB0-506F-8C07-9019930AC28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0493" y="102393"/>
            <a:ext cx="8353425" cy="204789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Potential sources of income in retirement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A583ED0-7544-DE5A-C72F-26426638D5C5}"/>
              </a:ext>
            </a:extLst>
          </p:cNvPr>
          <p:cNvSpPr/>
          <p:nvPr/>
        </p:nvSpPr>
        <p:spPr>
          <a:xfrm>
            <a:off x="215900" y="1270619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Government</a:t>
            </a:r>
            <a:endParaRPr lang="en-US" sz="16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FAD2F4F-1C55-3A27-BEE1-C220F49D7361}"/>
              </a:ext>
            </a:extLst>
          </p:cNvPr>
          <p:cNvSpPr/>
          <p:nvPr/>
        </p:nvSpPr>
        <p:spPr>
          <a:xfrm>
            <a:off x="215900" y="2191856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Primary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56A41D4-69AF-8873-2071-69731E2C3486}"/>
              </a:ext>
            </a:extLst>
          </p:cNvPr>
          <p:cNvSpPr/>
          <p:nvPr/>
        </p:nvSpPr>
        <p:spPr>
          <a:xfrm>
            <a:off x="215900" y="3149531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Secondary</a:t>
            </a:r>
          </a:p>
        </p:txBody>
      </p:sp>
    </p:spTree>
    <p:extLst>
      <p:ext uri="{BB962C8B-B14F-4D97-AF65-F5344CB8AC3E}">
        <p14:creationId xmlns:p14="http://schemas.microsoft.com/office/powerpoint/2010/main" val="2538970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BC8D5-A60F-2DC2-56D2-97D5D40F32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9149D4B-E484-5D78-3CFD-1FBB41025D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FA635D2-B142-BE49-AECA-6169441F1F99}" type="slidenum">
              <a:rPr kumimoji="0" lang="en-US" sz="6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ED50E55F-36F3-EC36-50C8-C52CD90E83AD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30493" y="102393"/>
            <a:ext cx="8353425" cy="57899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Government income in retirement</a:t>
            </a:r>
          </a:p>
        </p:txBody>
      </p: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0A906C07-960A-F3D6-F02E-FB6FCC7B8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95" r="16095"/>
          <a:stretch>
            <a:fillRect/>
          </a:stretch>
        </p:blipFill>
        <p:spPr/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C69DFAC-F879-317F-7F46-93B81269F8BF}"/>
              </a:ext>
            </a:extLst>
          </p:cNvPr>
          <p:cNvSpPr/>
          <p:nvPr/>
        </p:nvSpPr>
        <p:spPr>
          <a:xfrm>
            <a:off x="336886" y="1288563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600" dirty="0">
                <a:solidFill>
                  <a:schemeClr val="tx1"/>
                </a:solidFill>
                <a:latin typeface="Sun Life New Text" pitchFamily="2" charset="0"/>
              </a:rPr>
              <a:t>Canada Pension Plan (CPP) / Quebec Pension Plan (QPP)</a:t>
            </a:r>
            <a:endParaRPr lang="en-US" sz="1600" baseline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27E2088-8B17-F10C-EEFB-450C22AA4154}"/>
              </a:ext>
            </a:extLst>
          </p:cNvPr>
          <p:cNvSpPr/>
          <p:nvPr/>
        </p:nvSpPr>
        <p:spPr>
          <a:xfrm>
            <a:off x="336886" y="2209800"/>
            <a:ext cx="3920482" cy="822569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CA" sz="1600" dirty="0">
                <a:solidFill>
                  <a:schemeClr val="tx1"/>
                </a:solidFill>
                <a:latin typeface="Sun Life New Text" pitchFamily="2" charset="0"/>
              </a:rPr>
              <a:t>Old Age Security (OAS)</a:t>
            </a:r>
            <a:endParaRPr lang="en-US" sz="160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E611526-E0E8-4C54-86F3-AC8DEFA30FBE}"/>
              </a:ext>
            </a:extLst>
          </p:cNvPr>
          <p:cNvSpPr/>
          <p:nvPr/>
        </p:nvSpPr>
        <p:spPr>
          <a:xfrm>
            <a:off x="336886" y="3131038"/>
            <a:ext cx="3920482" cy="822570"/>
          </a:xfrm>
          <a:prstGeom prst="roundRect">
            <a:avLst/>
          </a:prstGeom>
          <a:solidFill>
            <a:schemeClr val="bg2"/>
          </a:solidFill>
          <a:ln>
            <a:solidFill>
              <a:srgbClr val="FEF8D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1600" dirty="0">
                <a:solidFill>
                  <a:schemeClr val="tx1"/>
                </a:solidFill>
                <a:latin typeface="Sun Life New Text" pitchFamily="2" charset="0"/>
              </a:rPr>
              <a:t>Guaranteed Income Supplement (GIS)</a:t>
            </a:r>
          </a:p>
        </p:txBody>
      </p:sp>
    </p:spTree>
    <p:extLst>
      <p:ext uri="{BB962C8B-B14F-4D97-AF65-F5344CB8AC3E}">
        <p14:creationId xmlns:p14="http://schemas.microsoft.com/office/powerpoint/2010/main" val="19952091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0002&quot;&gt;&lt;object type=&quot;3&quot; unique_id=&quot;10005&quot;&gt;&lt;property id=&quot;20148&quot; value=&quot;5&quot;/&gt;&lt;property id=&quot;20300&quot; value=&quot;Slide 1 - &amp;quot;Save for retirement now&amp;quot;&quot;/&gt;&lt;property id=&quot;20307&quot; value=&quot;279&quot;/&gt;&lt;/object&gt;&lt;object type=&quot;3&quot; unique_id=&quot;10008&quot;&gt;&lt;property id=&quot;20148&quot; value=&quot;5&quot;/&gt;&lt;property id=&quot;20300&quot; value=&quot;Slide 4 - &amp;quot;01.&amp;quot;&quot;/&gt;&lt;property id=&quot;20307&quot; value=&quot;281&quot;/&gt;&lt;/object&gt;&lt;object type=&quot;3&quot; unique_id=&quot;10015&quot;&gt;&lt;property id=&quot;20148&quot; value=&quot;5&quot;/&gt;&lt;property id=&quot;20300&quot; value=&quot;Slide 20&quot;/&gt;&lt;property id=&quot;20307&quot; value=&quot;295&quot;/&gt;&lt;/object&gt;&lt;object type=&quot;3&quot; unique_id=&quot;1335178&quot;&gt;&lt;property id=&quot;20148&quot; value=&quot;5&quot;/&gt;&lt;property id=&quot;20300&quot; value=&quot;Slide 6&quot;/&gt;&lt;property id=&quot;20307&quot; value=&quot;264&quot;/&gt;&lt;/object&gt;&lt;object type=&quot;3&quot; unique_id=&quot;1335614&quot;&gt;&lt;property id=&quot;20148&quot; value=&quot;5&quot;/&gt;&lt;property id=&quot;20300&quot; value=&quot;Slide 17&quot;/&gt;&lt;property id=&quot;20307&quot; value=&quot;430&quot;/&gt;&lt;/object&gt;&lt;object type=&quot;3&quot; unique_id=&quot;1336162&quot;&gt;&lt;property id=&quot;20148&quot; value=&quot;5&quot;/&gt;&lt;property id=&quot;20300&quot; value=&quot;Slide 13 - &amp;quot;02.&amp;quot;&quot;/&gt;&lt;property id=&quot;20307&quot; value=&quot;433&quot;/&gt;&lt;/object&gt;&lt;object type=&quot;3&quot; unique_id=&quot;1336163&quot;&gt;&lt;property id=&quot;20148&quot; value=&quot;5&quot;/&gt;&lt;property id=&quot;20300&quot; value=&quot;Slide 15&quot;/&gt;&lt;property id=&quot;20307&quot; value=&quot;432&quot;/&gt;&lt;/object&gt;&lt;object type=&quot;3&quot; unique_id=&quot;1341316&quot;&gt;&lt;property id=&quot;20148&quot; value=&quot;5&quot;/&gt;&lt;property id=&quot;20300&quot; value=&quot;Slide 26&quot;/&gt;&lt;property id=&quot;20307&quot; value=&quot;291&quot;/&gt;&lt;/object&gt;&lt;object type=&quot;3&quot; unique_id=&quot;1347358&quot;&gt;&lt;property id=&quot;20148&quot; value=&quot;5&quot;/&gt;&lt;property id=&quot;20300&quot; value=&quot;Slide 21&quot;/&gt;&lt;property id=&quot;20307&quot; value=&quot;1942&quot;/&gt;&lt;/object&gt;&lt;object type=&quot;3&quot; unique_id=&quot;1353202&quot;&gt;&lt;property id=&quot;20148&quot; value=&quot;5&quot;/&gt;&lt;property id=&quot;20300&quot; value=&quot;Slide 2&quot;/&gt;&lt;property id=&quot;20307&quot; value=&quot;1944&quot;/&gt;&lt;/object&gt;&lt;object type=&quot;3&quot; unique_id=&quot;1353463&quot;&gt;&lt;property id=&quot;20148&quot; value=&quot;5&quot;/&gt;&lt;property id=&quot;20300&quot; value=&quot;Slide 5&quot;/&gt;&lt;property id=&quot;20307&quot; value=&quot;1945&quot;/&gt;&lt;/object&gt;&lt;object type=&quot;3&quot; unique_id=&quot;1353967&quot;&gt;&lt;property id=&quot;20148&quot; value=&quot;5&quot;/&gt;&lt;property id=&quot;20300&quot; value=&quot;Slide 8&quot;/&gt;&lt;property id=&quot;20307&quot; value=&quot;297&quot;/&gt;&lt;/object&gt;&lt;object type=&quot;3&quot; unique_id=&quot;1353968&quot;&gt;&lt;property id=&quot;20148&quot; value=&quot;5&quot;/&gt;&lt;property id=&quot;20300&quot; value=&quot;Slide 10&quot;/&gt;&lt;property id=&quot;20307&quot; value=&quot;1947&quot;/&gt;&lt;/object&gt;&lt;object type=&quot;3&quot; unique_id=&quot;1354155&quot;&gt;&lt;property id=&quot;20148&quot; value=&quot;5&quot;/&gt;&lt;property id=&quot;20300&quot; value=&quot;Slide 11&quot;/&gt;&lt;property id=&quot;20307&quot; value=&quot;1948&quot;/&gt;&lt;/object&gt;&lt;object type=&quot;3&quot; unique_id=&quot;1354438&quot;&gt;&lt;property id=&quot;20148&quot; value=&quot;5&quot;/&gt;&lt;property id=&quot;20300&quot; value=&quot;Slide 18&quot;/&gt;&lt;property id=&quot;20307&quot; value=&quot;1949&quot;/&gt;&lt;/object&gt;&lt;object type=&quot;3&quot; unique_id=&quot;1354439&quot;&gt;&lt;property id=&quot;20148&quot; value=&quot;5&quot;/&gt;&lt;property id=&quot;20300&quot; value=&quot;Slide 19 - &amp;quot;02.&amp;quot;&quot;/&gt;&lt;property id=&quot;20307&quot; value=&quot;1950&quot;/&gt;&lt;/object&gt;&lt;object type=&quot;3&quot; unique_id=&quot;1357545&quot;&gt;&lt;property id=&quot;20148&quot; value=&quot;5&quot;/&gt;&lt;property id=&quot;20300&quot; value=&quot;Slide 3 - &amp;quot;Table of Contents.&amp;quot;&quot;/&gt;&lt;property id=&quot;20307&quot; value=&quot;257&quot;/&gt;&lt;/object&gt;&lt;object type=&quot;3&quot; unique_id=&quot;1357546&quot;&gt;&lt;property id=&quot;20148&quot; value=&quot;5&quot;/&gt;&lt;property id=&quot;20300&quot; value=&quot;Slide 9&quot;/&gt;&lt;property id=&quot;20307&quot; value=&quot;1957&quot;/&gt;&lt;/object&gt;&lt;object type=&quot;3&quot; unique_id=&quot;1357547&quot;&gt;&lt;property id=&quot;20148&quot; value=&quot;5&quot;/&gt;&lt;property id=&quot;20300&quot; value=&quot;Slide 12&quot;/&gt;&lt;property id=&quot;20307&quot; value=&quot;461&quot;/&gt;&lt;/object&gt;&lt;object type=&quot;3&quot; unique_id=&quot;1357702&quot;&gt;&lt;property id=&quot;20148&quot; value=&quot;5&quot;/&gt;&lt;property id=&quot;20300&quot; value=&quot;Slide 14&quot;/&gt;&lt;property id=&quot;20307&quot; value=&quot;1956&quot;/&gt;&lt;/object&gt;&lt;object type=&quot;3&quot; unique_id=&quot;1357872&quot;&gt;&lt;property id=&quot;20148&quot; value=&quot;5&quot;/&gt;&lt;property id=&quot;20300&quot; value=&quot;Slide 16&quot;/&gt;&lt;property id=&quot;20307&quot; value=&quot;262&quot;/&gt;&lt;/object&gt;&lt;object type=&quot;3&quot; unique_id=&quot;1357873&quot;&gt;&lt;property id=&quot;20148&quot; value=&quot;5&quot;/&gt;&lt;property id=&quot;20300&quot; value=&quot;Slide 22&quot;/&gt;&lt;property id=&quot;20307&quot; value=&quot;1934&quot;/&gt;&lt;/object&gt;&lt;object type=&quot;3&quot; unique_id=&quot;1357874&quot;&gt;&lt;property id=&quot;20148&quot; value=&quot;5&quot;/&gt;&lt;property id=&quot;20300&quot; value=&quot;Slide 23&quot;/&gt;&lt;property id=&quot;20307&quot; value=&quot;1922&quot;/&gt;&lt;/object&gt;&lt;object type=&quot;3&quot; unique_id=&quot;1357875&quot;&gt;&lt;property id=&quot;20148&quot; value=&quot;5&quot;/&gt;&lt;property id=&quot;20300&quot; value=&quot;Slide 24&quot;/&gt;&lt;property id=&quot;20307&quot; value=&quot;1960&quot;/&gt;&lt;/object&gt;&lt;object type=&quot;3&quot; unique_id=&quot;1357876&quot;&gt;&lt;property id=&quot;20148&quot; value=&quot;5&quot;/&gt;&lt;property id=&quot;20300&quot; value=&quot;Slide 25&quot;/&gt;&lt;property id=&quot;20307&quot; value=&quot;1933&quot;/&gt;&lt;/object&gt;&lt;object type=&quot;3&quot; unique_id=&quot;1358046&quot;&gt;&lt;property id=&quot;20148&quot; value=&quot;5&quot;/&gt;&lt;property id=&quot;20300&quot; value=&quot;Slide 7&quot;/&gt;&lt;property id=&quot;20307&quot; value=&quot;1961&quot;/&gt;&lt;/object&gt;&lt;/object&gt;&lt;object type=&quot;8&quot; unique_id=&quot;10054&quot;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9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1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 xmlns=""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424F530A5BE4B98854DCA00BF051F" ma:contentTypeVersion="3984" ma:contentTypeDescription="Create a new document." ma:contentTypeScope="" ma:versionID="7492aaa79acce3e5028e443d76e0be60">
  <xsd:schema xmlns:xsd="http://www.w3.org/2001/XMLSchema" xmlns:xs="http://www.w3.org/2001/XMLSchema" xmlns:p="http://schemas.microsoft.com/office/2006/metadata/properties" xmlns:ns1="http://schemas.microsoft.com/sharepoint/v3" xmlns:ns2="c8e2261c-d36f-4e15-9393-72878087d242" xmlns:ns3="f3356d00-3bac-4125-beb8-3fe6f2a1b406" xmlns:ns4="http://schemas.microsoft.com/sharepoint/v3/fields" xmlns:ns5="3cdaa3e1-0311-4014-9630-d77d2ddf556e" xmlns:ns6="http://schemas.microsoft.com/sharepoint/v4" targetNamespace="http://schemas.microsoft.com/office/2006/metadata/properties" ma:root="true" ma:fieldsID="98767f9d8de828c04730a55f346d67ee" ns1:_="" ns2:_="" ns3:_="" ns4:_="" ns5:_="" ns6:_="">
    <xsd:import namespace="http://schemas.microsoft.com/sharepoint/v3"/>
    <xsd:import namespace="c8e2261c-d36f-4e15-9393-72878087d242"/>
    <xsd:import namespace="f3356d00-3bac-4125-beb8-3fe6f2a1b406"/>
    <xsd:import namespace="http://schemas.microsoft.com/sharepoint/v3/fields"/>
    <xsd:import namespace="3cdaa3e1-0311-4014-9630-d77d2ddf556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Url" minOccurs="0"/>
                <xsd:element ref="ns3:Category" minOccurs="0"/>
                <xsd:element ref="ns4:_Version" minOccurs="0"/>
                <xsd:element ref="ns3:Note" minOccurs="0"/>
                <xsd:element ref="ns2:_dlc_DocIdPersistId" minOccurs="0"/>
                <xsd:element ref="ns5:AxSourceListID" minOccurs="0"/>
                <xsd:element ref="ns5:AxSourceItemID" minOccurs="0"/>
                <xsd:element ref="ns2:_dlc_Doc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5:SharedWithUsers" minOccurs="0"/>
                <xsd:element ref="ns5:SharedWithDetails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6:IconOverlay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sdf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2261c-d36f-4e15-9393-72878087d242" elementFormDefault="qualified">
    <xsd:import namespace="http://schemas.microsoft.com/office/2006/documentManagement/types"/>
    <xsd:import namespace="http://schemas.microsoft.com/office/infopath/2007/PartnerControls"/>
    <xsd:element name="_dlc_DocIdUrl" ma:index="2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" ma:index="12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TaxCatchAll" ma:index="34" nillable="true" ma:displayName="Taxonomy Catch All Column" ma:hidden="true" ma:list="{d800bb0c-e60b-41ba-8b51-31b814220371}" ma:internalName="TaxCatchAll" ma:showField="CatchAllData" ma:web="c8e2261c-d36f-4e15-9393-72878087d2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56d00-3bac-4125-beb8-3fe6f2a1b406" elementFormDefault="qualified">
    <xsd:import namespace="http://schemas.microsoft.com/office/2006/documentManagement/types"/>
    <xsd:import namespace="http://schemas.microsoft.com/office/infopath/2007/PartnerControls"/>
    <xsd:element name="Category" ma:index="3" nillable="true" ma:displayName="Category" ma:internalName="Category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visors"/>
                    <xsd:enumeration value="Marketing material"/>
                    <xsd:enumeration value="Seminars"/>
                  </xsd:restriction>
                </xsd:simpleType>
              </xsd:element>
            </xsd:sequence>
          </xsd:extension>
        </xsd:complexContent>
      </xsd:complexType>
    </xsd:element>
    <xsd:element name="Note" ma:index="5" nillable="true" ma:displayName="Note" ma:description="To draw attention that there are multiple versions of a file - that could have been used at different points of our process" ma:internalName="Note" ma:readOnly="false">
      <xsd:simpleType>
        <xsd:restriction base="dms:Text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9af281f3-005c-4590-8509-9f2f2da8a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sdfa" ma:index="37" nillable="true" ma:displayName="asdfa" ma:format="DateOnly" ma:internalName="asdf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4" nillable="true" ma:displayName="Version" ma:internalName="_Vers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daa3e1-0311-4014-9630-d77d2ddf556e" elementFormDefault="qualified">
    <xsd:import namespace="http://schemas.microsoft.com/office/2006/documentManagement/types"/>
    <xsd:import namespace="http://schemas.microsoft.com/office/infopath/2007/PartnerControls"/>
    <xsd:element name="AxSourceListID" ma:index="10" nillable="true" ma:displayName="AxSourceListID" ma:hidden="true" ma:internalName="AxSourceListID" ma:readOnly="false">
      <xsd:simpleType>
        <xsd:restriction base="dms:Unknown"/>
      </xsd:simpleType>
    </xsd:element>
    <xsd:element name="AxSourceItemID" ma:index="11" nillable="true" ma:displayName="AxSourceItemID" ma:hidden="true" ma:internalName="AxSourceItemID" ma:readOnly="false">
      <xsd:simpleType>
        <xsd:restriction base="dms:Unknown"/>
      </xsd:simpleType>
    </xsd:element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3356d00-3bac-4125-beb8-3fe6f2a1b406">
      <Terms xmlns="http://schemas.microsoft.com/office/infopath/2007/PartnerControls"/>
    </lcf76f155ced4ddcb4097134ff3c332f>
    <TaxCatchAll xmlns="c8e2261c-d36f-4e15-9393-72878087d242" xsi:nil="true"/>
    <_dlc_DocIdUrl xmlns="c8e2261c-d36f-4e15-9393-72878087d242">
      <Url>https://sunlifefinancial.sharepoint.com/sites/EI/WPSAL/_layouts/15/DocIdRedir.aspx?ID=SLFEI-1539375121-30859</Url>
      <Description>SLFEI-1539375121-30859</Description>
    </_dlc_DocIdUrl>
    <_Version xmlns="http://schemas.microsoft.com/sharepoint/v3/fields" xsi:nil="true"/>
    <Category xmlns="f3356d00-3bac-4125-beb8-3fe6f2a1b406" xsi:nil="true"/>
    <AxSourceListID xmlns="3cdaa3e1-0311-4014-9630-d77d2ddf556e" xsi:nil="true"/>
    <_dlc_DocIdPersistId xmlns="c8e2261c-d36f-4e15-9393-72878087d242" xsi:nil="true"/>
    <IconOverlay xmlns="http://schemas.microsoft.com/sharepoint/v4" xsi:nil="true"/>
    <AxSourceItemID xmlns="3cdaa3e1-0311-4014-9630-d77d2ddf556e" xsi:nil="true"/>
    <Note xmlns="f3356d00-3bac-4125-beb8-3fe6f2a1b406" xsi:nil="true"/>
    <_dlc_DocId xmlns="c8e2261c-d36f-4e15-9393-72878087d242">SLFEI-1539375121-30859</_dlc_DocId>
    <asdfa xmlns="f3356d00-3bac-4125-beb8-3fe6f2a1b406" xsi:nil="true"/>
  </documentManagement>
</p:properties>
</file>

<file path=customXml/itemProps1.xml><?xml version="1.0" encoding="utf-8"?>
<ds:datastoreItem xmlns:ds="http://schemas.openxmlformats.org/officeDocument/2006/customXml" ds:itemID="{63B37A35-6125-4602-A7D0-C56262159B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170E1EB-79A3-4E3E-9E52-B095CEEDE8D1}">
  <ds:schemaRefs>
    <ds:schemaRef ds:uri="http://schemas.microsoft.com/sharepoint/events"/>
    <ds:schemaRef ds:uri=""/>
  </ds:schemaRefs>
</ds:datastoreItem>
</file>

<file path=customXml/itemProps3.xml><?xml version="1.0" encoding="utf-8"?>
<ds:datastoreItem xmlns:ds="http://schemas.openxmlformats.org/officeDocument/2006/customXml" ds:itemID="{62B99DCF-CE19-4915-9A78-4E459C4F8A7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8e2261c-d36f-4e15-9393-72878087d242"/>
    <ds:schemaRef ds:uri="f3356d00-3bac-4125-beb8-3fe6f2a1b406"/>
    <ds:schemaRef ds:uri="http://schemas.microsoft.com/sharepoint/v3/fields"/>
    <ds:schemaRef ds:uri="3cdaa3e1-0311-4014-9630-d77d2ddf556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F5001A02-8704-4F9D-948C-9501947CE32B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microsoft.com/sharepoint/v4"/>
    <ds:schemaRef ds:uri="http://purl.org/dc/terms/"/>
    <ds:schemaRef ds:uri="3cdaa3e1-0311-4014-9630-d77d2ddf556e"/>
    <ds:schemaRef ds:uri="http://schemas.microsoft.com/sharepoint/v3/fields"/>
    <ds:schemaRef ds:uri="f3356d00-3bac-4125-beb8-3fe6f2a1b406"/>
    <ds:schemaRef ds:uri="c8e2261c-d36f-4e15-9393-72878087d242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3931</TotalTime>
  <Words>1002</Words>
  <Application>Microsoft Office PowerPoint</Application>
  <PresentationFormat>On-screen Show (16:9)</PresentationFormat>
  <Paragraphs>227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22</vt:i4>
      </vt:variant>
    </vt:vector>
  </HeadingPairs>
  <TitlesOfParts>
    <vt:vector size="34" baseType="lpstr">
      <vt:lpstr>Arial</vt:lpstr>
      <vt:lpstr>Calibri</vt:lpstr>
      <vt:lpstr>Sun Life New Display</vt:lpstr>
      <vt:lpstr>Sun Life New Text</vt:lpstr>
      <vt:lpstr>Sun Life Sans</vt:lpstr>
      <vt:lpstr>Sun Life Serif</vt:lpstr>
      <vt:lpstr>Office Theme</vt:lpstr>
      <vt:lpstr>3_Office Theme</vt:lpstr>
      <vt:lpstr>6_Office Theme</vt:lpstr>
      <vt:lpstr>4_Office Theme</vt:lpstr>
      <vt:lpstr>9_Office Theme</vt:lpstr>
      <vt:lpstr>11_Office Theme</vt:lpstr>
      <vt:lpstr>Save for retirement now</vt:lpstr>
      <vt:lpstr>Why do I need to plan for retirement?</vt:lpstr>
      <vt:lpstr>Is 100 the new 80?</vt:lpstr>
      <vt:lpstr>Don’t forget inflation</vt:lpstr>
      <vt:lpstr>Phases of retirement</vt:lpstr>
      <vt:lpstr>How do you see your retirement?</vt:lpstr>
      <vt:lpstr>Your expenses in retirement </vt:lpstr>
      <vt:lpstr>Potential sources of income in retirement</vt:lpstr>
      <vt:lpstr>Government income in retirement</vt:lpstr>
      <vt:lpstr>Payments 2026</vt:lpstr>
      <vt:lpstr>How does timing affect CPP/QPP and OAS?</vt:lpstr>
      <vt:lpstr>Consider tax efficiencies</vt:lpstr>
      <vt:lpstr>What is a RRSP?</vt:lpstr>
      <vt:lpstr>RRSPs may hold  any of these types of investments:</vt:lpstr>
      <vt:lpstr>The “spousal RRSP”</vt:lpstr>
      <vt:lpstr>What is a TFSA?</vt:lpstr>
      <vt:lpstr>Secondary sources of income</vt:lpstr>
      <vt:lpstr>What is an NREG?</vt:lpstr>
      <vt:lpstr>Can’t afford to save?</vt:lpstr>
      <vt:lpstr>Next steps</vt:lpstr>
      <vt:lpstr>The value of advice</vt:lpstr>
      <vt:lpstr>Connecting with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164</cp:revision>
  <cp:lastPrinted>2022-12-13T14:54:02Z</cp:lastPrinted>
  <dcterms:created xsi:type="dcterms:W3CDTF">2022-11-22T01:52:20Z</dcterms:created>
  <dcterms:modified xsi:type="dcterms:W3CDTF">2026-03-09T14:00:50Z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0x0101003BC424F530A5BE4B98854DCA00BF051F</vt:lpwstr>
  </property>
  <property fmtid="{D5CDD505-2E9C-101B-9397-08002B2CF9AE}" pid="3" name="_dlc_DocId">
    <vt:lpwstr>5CD5YEM5C3YY-1947770086-56883</vt:lpwstr>
  </property>
  <property fmtid="{D5CDD505-2E9C-101B-9397-08002B2CF9AE}" pid="4" name="_dlc_DocIdItemGuid">
    <vt:lpwstr>f9398411-0dd8-481c-ae82-8d3e148039c5</vt:lpwstr>
  </property>
  <property fmtid="{D5CDD505-2E9C-101B-9397-08002B2CF9AE}" pid="5" name="_dlc_DocIdUrl">
    <vt:lpwstr>https://sunlifefinancial.sharepoint.com/sites/Group/GRSES/_layouts/15/DocIdRedir.aspx?ID=5CD5YEM5C3YY-1947770086-56883, 5CD5YEM5C3YY-1947770086-56883</vt:lpwstr>
  </property>
  <property fmtid="{D5CDD505-2E9C-101B-9397-08002B2CF9AE}" pid="6" name="MediaServiceImageTags">
    <vt:lpwstr/>
  </property>
</Properties>
</file>